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0" r:id="rId3"/>
    <p:sldId id="470" r:id="rId5"/>
    <p:sldId id="476" r:id="rId6"/>
    <p:sldId id="485" r:id="rId7"/>
    <p:sldId id="480" r:id="rId8"/>
    <p:sldId id="481" r:id="rId9"/>
    <p:sldId id="482" r:id="rId10"/>
    <p:sldId id="486" r:id="rId11"/>
    <p:sldId id="483" r:id="rId12"/>
    <p:sldId id="484" r:id="rId13"/>
    <p:sldId id="468" r:id="rId14"/>
    <p:sldId id="465" r:id="rId15"/>
    <p:sldId id="477" r:id="rId16"/>
    <p:sldId id="479" r:id="rId17"/>
    <p:sldId id="293" r:id="rId18"/>
  </p:sldIdLst>
  <p:sldSz cx="12190730" cy="6858000"/>
  <p:notesSz cx="6858000" cy="9144000"/>
  <p:custDataLst>
    <p:tags r:id="rId22"/>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20" userDrawn="1">
          <p15:clr>
            <a:srgbClr val="A4A3A4"/>
          </p15:clr>
        </p15:guide>
        <p15:guide id="2" pos="69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006A"/>
    <a:srgbClr val="9C29A5"/>
    <a:srgbClr val="0432FF"/>
    <a:srgbClr val="0973DD"/>
    <a:srgbClr val="D197C9"/>
    <a:srgbClr val="C687B9"/>
    <a:srgbClr val="C373C5"/>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4390"/>
    <p:restoredTop sz="94646"/>
  </p:normalViewPr>
  <p:slideViewPr>
    <p:cSldViewPr showGuides="1">
      <p:cViewPr varScale="1">
        <p:scale>
          <a:sx n="107" d="100"/>
          <a:sy n="107" d="100"/>
        </p:scale>
        <p:origin x="-468" y="-96"/>
      </p:cViewPr>
      <p:guideLst>
        <p:guide orient="horz" pos="2220"/>
        <p:guide pos="6956"/>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gs" Target="tags/tag2.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22D5C7DB-0F68-4EF0-93ED-18EFD549AA2B}"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幻灯片图像占位符 1"/>
          <p:cNvSpPr>
            <a:spLocks noGrp="1" noRot="1" noChangeAspect="1" noTextEdit="1"/>
          </p:cNvSpPr>
          <p:nvPr>
            <p:ph type="sldImg"/>
          </p:nvPr>
        </p:nvSpPr>
        <p:spPr>
          <a:ln>
            <a:solidFill>
              <a:srgbClr val="000000">
                <a:alpha val="100000"/>
              </a:srgbClr>
            </a:solidFill>
            <a:miter lim="800000"/>
          </a:ln>
        </p:spPr>
      </p:sp>
      <p:sp>
        <p:nvSpPr>
          <p:cNvPr id="16387"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16388"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幻灯片图像占位符 1"/>
          <p:cNvSpPr>
            <a:spLocks noGrp="1" noRot="1" noChangeAspect="1" noTextEdit="1"/>
          </p:cNvSpPr>
          <p:nvPr>
            <p:ph type="sldImg"/>
          </p:nvPr>
        </p:nvSpPr>
        <p:spPr>
          <a:ln>
            <a:solidFill>
              <a:srgbClr val="000000">
                <a:alpha val="100000"/>
              </a:srgbClr>
            </a:solidFill>
            <a:miter lim="800000"/>
          </a:ln>
        </p:spPr>
      </p:sp>
      <p:sp>
        <p:nvSpPr>
          <p:cNvPr id="17411"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609600" y="274638"/>
            <a:ext cx="10971213"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609600" y="1600200"/>
            <a:ext cx="10971213"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54A2FA7-28C0-4412-AACE-ABA59AB1DE8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165600" y="6356350"/>
            <a:ext cx="3859213"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736013" y="6356350"/>
            <a:ext cx="28448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7.jpe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tags" Target="../tags/tag1.xml"/><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50" name="图片 46"/>
          <p:cNvPicPr>
            <a:picLocks noChangeAspect="1"/>
          </p:cNvPicPr>
          <p:nvPr/>
        </p:nvPicPr>
        <p:blipFill>
          <a:blip r:embed="rId1"/>
          <a:srcRect l="9476" t="7678" r="8342" b="2274"/>
          <a:stretch>
            <a:fillRect/>
          </a:stretch>
        </p:blipFill>
        <p:spPr>
          <a:xfrm>
            <a:off x="6670675" y="1992313"/>
            <a:ext cx="4465638" cy="3105150"/>
          </a:xfrm>
          <a:prstGeom prst="rect">
            <a:avLst/>
          </a:prstGeom>
          <a:noFill/>
          <a:ln w="9525">
            <a:noFill/>
          </a:ln>
        </p:spPr>
      </p:pic>
      <p:sp>
        <p:nvSpPr>
          <p:cNvPr id="3" name="矩形 2"/>
          <p:cNvSpPr/>
          <p:nvPr/>
        </p:nvSpPr>
        <p:spPr>
          <a:xfrm>
            <a:off x="6383338" y="3022600"/>
            <a:ext cx="4752975"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5" name="矩形 54"/>
          <p:cNvSpPr/>
          <p:nvPr/>
        </p:nvSpPr>
        <p:spPr>
          <a:xfrm>
            <a:off x="6383338" y="4076700"/>
            <a:ext cx="4752975"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6" name="矩形 55"/>
          <p:cNvSpPr/>
          <p:nvPr/>
        </p:nvSpPr>
        <p:spPr>
          <a:xfrm rot="5400000">
            <a:off x="5399088" y="3910013"/>
            <a:ext cx="4751388"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7" name="矩形 56"/>
          <p:cNvSpPr/>
          <p:nvPr/>
        </p:nvSpPr>
        <p:spPr>
          <a:xfrm rot="5400000">
            <a:off x="6505575" y="3910013"/>
            <a:ext cx="4751388"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8" name="矩形 57"/>
          <p:cNvSpPr/>
          <p:nvPr/>
        </p:nvSpPr>
        <p:spPr>
          <a:xfrm rot="5400000">
            <a:off x="7655719" y="3982244"/>
            <a:ext cx="4752975"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9" name="矩形 58"/>
          <p:cNvSpPr/>
          <p:nvPr/>
        </p:nvSpPr>
        <p:spPr>
          <a:xfrm>
            <a:off x="11352213" y="1997075"/>
            <a:ext cx="838200" cy="102552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矩形 1"/>
          <p:cNvSpPr/>
          <p:nvPr/>
        </p:nvSpPr>
        <p:spPr>
          <a:xfrm>
            <a:off x="0" y="1989138"/>
            <a:ext cx="6454775" cy="3095625"/>
          </a:xfrm>
          <a:prstGeom prst="rect">
            <a:avLst/>
          </a:prstGeom>
          <a:solidFill>
            <a:srgbClr val="8600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92D050"/>
              </a:solidFill>
              <a:effectLst/>
              <a:uLnTx/>
              <a:uFillTx/>
              <a:latin typeface="+mn-lt"/>
              <a:ea typeface="+mn-ea"/>
              <a:cs typeface="+mn-cs"/>
            </a:endParaRPr>
          </a:p>
        </p:txBody>
      </p:sp>
      <p:sp>
        <p:nvSpPr>
          <p:cNvPr id="60" name="矩形 59"/>
          <p:cNvSpPr/>
          <p:nvPr/>
        </p:nvSpPr>
        <p:spPr>
          <a:xfrm>
            <a:off x="7797800" y="3068638"/>
            <a:ext cx="1060450" cy="1035050"/>
          </a:xfrm>
          <a:prstGeom prst="rect">
            <a:avLst/>
          </a:prstGeom>
          <a:solidFill>
            <a:schemeClr val="bg1">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1" name="矩形 60"/>
          <p:cNvSpPr/>
          <p:nvPr/>
        </p:nvSpPr>
        <p:spPr>
          <a:xfrm>
            <a:off x="8904288" y="1989138"/>
            <a:ext cx="1104900" cy="1033463"/>
          </a:xfrm>
          <a:prstGeom prst="rect">
            <a:avLst/>
          </a:prstGeom>
          <a:solidFill>
            <a:srgbClr val="86006A">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2" name="矩形 61"/>
          <p:cNvSpPr/>
          <p:nvPr/>
        </p:nvSpPr>
        <p:spPr>
          <a:xfrm>
            <a:off x="6670675" y="4122738"/>
            <a:ext cx="1081088" cy="962025"/>
          </a:xfrm>
          <a:prstGeom prst="rect">
            <a:avLst/>
          </a:prstGeom>
          <a:solidFill>
            <a:srgbClr val="86006A">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4" name="组合 107"/>
          <p:cNvGrpSpPr/>
          <p:nvPr/>
        </p:nvGrpSpPr>
        <p:grpSpPr>
          <a:xfrm>
            <a:off x="9854700" y="96918"/>
            <a:ext cx="1188231" cy="1188232"/>
            <a:chOff x="-2955925" y="2012950"/>
            <a:chExt cx="1855787" cy="1855788"/>
          </a:xfrm>
          <a:solidFill>
            <a:schemeClr val="bg1">
              <a:alpha val="58000"/>
            </a:schemeClr>
          </a:solidFill>
        </p:grpSpPr>
        <p:sp>
          <p:nvSpPr>
            <p:cNvPr id="109" name="Freeform 26"/>
            <p:cNvSpPr/>
            <p:nvPr/>
          </p:nvSpPr>
          <p:spPr bwMode="auto">
            <a:xfrm>
              <a:off x="-1978025" y="2114550"/>
              <a:ext cx="161925" cy="173038"/>
            </a:xfrm>
            <a:custGeom>
              <a:avLst/>
              <a:gdLst>
                <a:gd name="T0" fmla="*/ 32 w 43"/>
                <a:gd name="T1" fmla="*/ 34 h 46"/>
                <a:gd name="T2" fmla="*/ 15 w 43"/>
                <a:gd name="T3" fmla="*/ 45 h 46"/>
                <a:gd name="T4" fmla="*/ 1 w 43"/>
                <a:gd name="T5" fmla="*/ 32 h 46"/>
                <a:gd name="T6" fmla="*/ 6 w 43"/>
                <a:gd name="T7" fmla="*/ 5 h 46"/>
                <a:gd name="T8" fmla="*/ 1 w 43"/>
                <a:gd name="T9" fmla="*/ 0 h 46"/>
                <a:gd name="T10" fmla="*/ 2 w 43"/>
                <a:gd name="T11" fmla="*/ 0 h 46"/>
                <a:gd name="T12" fmla="*/ 11 w 43"/>
                <a:gd name="T13" fmla="*/ 1 h 46"/>
                <a:gd name="T14" fmla="*/ 19 w 43"/>
                <a:gd name="T15" fmla="*/ 2 h 46"/>
                <a:gd name="T16" fmla="*/ 20 w 43"/>
                <a:gd name="T17" fmla="*/ 3 h 46"/>
                <a:gd name="T18" fmla="*/ 14 w 43"/>
                <a:gd name="T19" fmla="*/ 7 h 46"/>
                <a:gd name="T20" fmla="*/ 10 w 43"/>
                <a:gd name="T21" fmla="*/ 33 h 46"/>
                <a:gd name="T22" fmla="*/ 18 w 43"/>
                <a:gd name="T23" fmla="*/ 43 h 46"/>
                <a:gd name="T24" fmla="*/ 30 w 43"/>
                <a:gd name="T25" fmla="*/ 34 h 46"/>
                <a:gd name="T26" fmla="*/ 33 w 43"/>
                <a:gd name="T27" fmla="*/ 15 h 46"/>
                <a:gd name="T28" fmla="*/ 30 w 43"/>
                <a:gd name="T29" fmla="*/ 6 h 46"/>
                <a:gd name="T30" fmla="*/ 28 w 43"/>
                <a:gd name="T31" fmla="*/ 5 h 46"/>
                <a:gd name="T32" fmla="*/ 29 w 43"/>
                <a:gd name="T33" fmla="*/ 4 h 46"/>
                <a:gd name="T34" fmla="*/ 36 w 43"/>
                <a:gd name="T35" fmla="*/ 5 h 46"/>
                <a:gd name="T36" fmla="*/ 42 w 43"/>
                <a:gd name="T37" fmla="*/ 6 h 46"/>
                <a:gd name="T38" fmla="*/ 43 w 43"/>
                <a:gd name="T39" fmla="*/ 7 h 46"/>
                <a:gd name="T40" fmla="*/ 41 w 43"/>
                <a:gd name="T41" fmla="*/ 7 h 46"/>
                <a:gd name="T42" fmla="*/ 35 w 43"/>
                <a:gd name="T43" fmla="*/ 16 h 46"/>
                <a:gd name="T44" fmla="*/ 32 w 43"/>
                <a:gd name="T45" fmla="*/ 3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 h="46">
                  <a:moveTo>
                    <a:pt x="32" y="34"/>
                  </a:moveTo>
                  <a:cubicBezTo>
                    <a:pt x="31" y="43"/>
                    <a:pt x="24" y="46"/>
                    <a:pt x="15" y="45"/>
                  </a:cubicBezTo>
                  <a:cubicBezTo>
                    <a:pt x="6" y="43"/>
                    <a:pt x="0" y="38"/>
                    <a:pt x="1" y="32"/>
                  </a:cubicBezTo>
                  <a:cubicBezTo>
                    <a:pt x="6" y="5"/>
                    <a:pt x="6" y="5"/>
                    <a:pt x="6" y="5"/>
                  </a:cubicBezTo>
                  <a:cubicBezTo>
                    <a:pt x="6" y="1"/>
                    <a:pt x="1" y="2"/>
                    <a:pt x="1" y="0"/>
                  </a:cubicBezTo>
                  <a:cubicBezTo>
                    <a:pt x="1" y="0"/>
                    <a:pt x="1" y="0"/>
                    <a:pt x="2" y="0"/>
                  </a:cubicBezTo>
                  <a:cubicBezTo>
                    <a:pt x="5" y="0"/>
                    <a:pt x="8" y="1"/>
                    <a:pt x="11" y="1"/>
                  </a:cubicBezTo>
                  <a:cubicBezTo>
                    <a:pt x="13" y="2"/>
                    <a:pt x="16" y="2"/>
                    <a:pt x="19" y="2"/>
                  </a:cubicBezTo>
                  <a:cubicBezTo>
                    <a:pt x="20" y="3"/>
                    <a:pt x="20" y="3"/>
                    <a:pt x="20" y="3"/>
                  </a:cubicBezTo>
                  <a:cubicBezTo>
                    <a:pt x="20" y="5"/>
                    <a:pt x="15" y="2"/>
                    <a:pt x="14" y="7"/>
                  </a:cubicBezTo>
                  <a:cubicBezTo>
                    <a:pt x="10" y="33"/>
                    <a:pt x="10" y="33"/>
                    <a:pt x="10" y="33"/>
                  </a:cubicBezTo>
                  <a:cubicBezTo>
                    <a:pt x="9" y="38"/>
                    <a:pt x="13" y="43"/>
                    <a:pt x="18" y="43"/>
                  </a:cubicBezTo>
                  <a:cubicBezTo>
                    <a:pt x="24" y="44"/>
                    <a:pt x="29" y="41"/>
                    <a:pt x="30" y="34"/>
                  </a:cubicBezTo>
                  <a:cubicBezTo>
                    <a:pt x="33" y="15"/>
                    <a:pt x="33" y="15"/>
                    <a:pt x="33" y="15"/>
                  </a:cubicBezTo>
                  <a:cubicBezTo>
                    <a:pt x="34" y="10"/>
                    <a:pt x="33" y="7"/>
                    <a:pt x="30" y="6"/>
                  </a:cubicBezTo>
                  <a:cubicBezTo>
                    <a:pt x="29" y="5"/>
                    <a:pt x="28" y="5"/>
                    <a:pt x="28" y="5"/>
                  </a:cubicBezTo>
                  <a:cubicBezTo>
                    <a:pt x="28" y="4"/>
                    <a:pt x="29" y="4"/>
                    <a:pt x="29" y="4"/>
                  </a:cubicBezTo>
                  <a:cubicBezTo>
                    <a:pt x="31" y="4"/>
                    <a:pt x="33" y="5"/>
                    <a:pt x="36" y="5"/>
                  </a:cubicBezTo>
                  <a:cubicBezTo>
                    <a:pt x="38" y="5"/>
                    <a:pt x="40" y="6"/>
                    <a:pt x="42" y="6"/>
                  </a:cubicBezTo>
                  <a:cubicBezTo>
                    <a:pt x="43" y="6"/>
                    <a:pt x="43" y="6"/>
                    <a:pt x="43" y="7"/>
                  </a:cubicBezTo>
                  <a:cubicBezTo>
                    <a:pt x="43" y="7"/>
                    <a:pt x="42" y="7"/>
                    <a:pt x="41" y="7"/>
                  </a:cubicBezTo>
                  <a:cubicBezTo>
                    <a:pt x="38" y="8"/>
                    <a:pt x="36" y="11"/>
                    <a:pt x="35" y="16"/>
                  </a:cubicBezTo>
                  <a:lnTo>
                    <a:pt x="32" y="34"/>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0" name="Freeform 27"/>
            <p:cNvSpPr/>
            <p:nvPr/>
          </p:nvSpPr>
          <p:spPr bwMode="auto">
            <a:xfrm>
              <a:off x="-1831975" y="2152650"/>
              <a:ext cx="215900" cy="203200"/>
            </a:xfrm>
            <a:custGeom>
              <a:avLst/>
              <a:gdLst>
                <a:gd name="T0" fmla="*/ 11 w 57"/>
                <a:gd name="T1" fmla="*/ 32 h 54"/>
                <a:gd name="T2" fmla="*/ 11 w 57"/>
                <a:gd name="T3" fmla="*/ 41 h 54"/>
                <a:gd name="T4" fmla="*/ 14 w 57"/>
                <a:gd name="T5" fmla="*/ 43 h 54"/>
                <a:gd name="T6" fmla="*/ 13 w 57"/>
                <a:gd name="T7" fmla="*/ 44 h 54"/>
                <a:gd name="T8" fmla="*/ 7 w 57"/>
                <a:gd name="T9" fmla="*/ 41 h 54"/>
                <a:gd name="T10" fmla="*/ 0 w 57"/>
                <a:gd name="T11" fmla="*/ 38 h 54"/>
                <a:gd name="T12" fmla="*/ 0 w 57"/>
                <a:gd name="T13" fmla="*/ 37 h 54"/>
                <a:gd name="T14" fmla="*/ 3 w 57"/>
                <a:gd name="T15" fmla="*/ 37 h 54"/>
                <a:gd name="T16" fmla="*/ 10 w 57"/>
                <a:gd name="T17" fmla="*/ 32 h 54"/>
                <a:gd name="T18" fmla="*/ 21 w 57"/>
                <a:gd name="T19" fmla="*/ 7 h 54"/>
                <a:gd name="T20" fmla="*/ 17 w 57"/>
                <a:gd name="T21" fmla="*/ 2 h 54"/>
                <a:gd name="T22" fmla="*/ 16 w 57"/>
                <a:gd name="T23" fmla="*/ 0 h 54"/>
                <a:gd name="T24" fmla="*/ 17 w 57"/>
                <a:gd name="T25" fmla="*/ 0 h 54"/>
                <a:gd name="T26" fmla="*/ 23 w 57"/>
                <a:gd name="T27" fmla="*/ 3 h 54"/>
                <a:gd name="T28" fmla="*/ 29 w 57"/>
                <a:gd name="T29" fmla="*/ 5 h 54"/>
                <a:gd name="T30" fmla="*/ 38 w 57"/>
                <a:gd name="T31" fmla="*/ 39 h 54"/>
                <a:gd name="T32" fmla="*/ 38 w 57"/>
                <a:gd name="T33" fmla="*/ 39 h 54"/>
                <a:gd name="T34" fmla="*/ 45 w 57"/>
                <a:gd name="T35" fmla="*/ 23 h 54"/>
                <a:gd name="T36" fmla="*/ 45 w 57"/>
                <a:gd name="T37" fmla="*/ 14 h 54"/>
                <a:gd name="T38" fmla="*/ 43 w 57"/>
                <a:gd name="T39" fmla="*/ 12 h 54"/>
                <a:gd name="T40" fmla="*/ 44 w 57"/>
                <a:gd name="T41" fmla="*/ 12 h 54"/>
                <a:gd name="T42" fmla="*/ 50 w 57"/>
                <a:gd name="T43" fmla="*/ 15 h 54"/>
                <a:gd name="T44" fmla="*/ 56 w 57"/>
                <a:gd name="T45" fmla="*/ 17 h 54"/>
                <a:gd name="T46" fmla="*/ 57 w 57"/>
                <a:gd name="T47" fmla="*/ 18 h 54"/>
                <a:gd name="T48" fmla="*/ 53 w 57"/>
                <a:gd name="T49" fmla="*/ 18 h 54"/>
                <a:gd name="T50" fmla="*/ 47 w 57"/>
                <a:gd name="T51" fmla="*/ 24 h 54"/>
                <a:gd name="T52" fmla="*/ 34 w 57"/>
                <a:gd name="T53" fmla="*/ 52 h 54"/>
                <a:gd name="T54" fmla="*/ 33 w 57"/>
                <a:gd name="T55" fmla="*/ 54 h 54"/>
                <a:gd name="T56" fmla="*/ 32 w 57"/>
                <a:gd name="T57" fmla="*/ 52 h 54"/>
                <a:gd name="T58" fmla="*/ 21 w 57"/>
                <a:gd name="T59" fmla="*/ 10 h 54"/>
                <a:gd name="T60" fmla="*/ 21 w 57"/>
                <a:gd name="T61" fmla="*/ 10 h 54"/>
                <a:gd name="T62" fmla="*/ 11 w 57"/>
                <a:gd name="T63" fmla="*/ 3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54">
                  <a:moveTo>
                    <a:pt x="11" y="32"/>
                  </a:moveTo>
                  <a:cubicBezTo>
                    <a:pt x="9" y="37"/>
                    <a:pt x="10" y="40"/>
                    <a:pt x="11" y="41"/>
                  </a:cubicBezTo>
                  <a:cubicBezTo>
                    <a:pt x="13" y="42"/>
                    <a:pt x="14" y="42"/>
                    <a:pt x="14" y="43"/>
                  </a:cubicBezTo>
                  <a:cubicBezTo>
                    <a:pt x="14" y="44"/>
                    <a:pt x="14" y="44"/>
                    <a:pt x="13" y="44"/>
                  </a:cubicBezTo>
                  <a:cubicBezTo>
                    <a:pt x="11" y="43"/>
                    <a:pt x="9" y="42"/>
                    <a:pt x="7" y="41"/>
                  </a:cubicBezTo>
                  <a:cubicBezTo>
                    <a:pt x="4" y="40"/>
                    <a:pt x="2" y="39"/>
                    <a:pt x="0" y="38"/>
                  </a:cubicBezTo>
                  <a:cubicBezTo>
                    <a:pt x="0" y="38"/>
                    <a:pt x="0" y="37"/>
                    <a:pt x="0" y="37"/>
                  </a:cubicBezTo>
                  <a:cubicBezTo>
                    <a:pt x="0" y="36"/>
                    <a:pt x="1" y="37"/>
                    <a:pt x="3" y="37"/>
                  </a:cubicBezTo>
                  <a:cubicBezTo>
                    <a:pt x="5" y="37"/>
                    <a:pt x="8" y="36"/>
                    <a:pt x="10" y="32"/>
                  </a:cubicBezTo>
                  <a:cubicBezTo>
                    <a:pt x="21" y="7"/>
                    <a:pt x="21" y="7"/>
                    <a:pt x="21" y="7"/>
                  </a:cubicBezTo>
                  <a:cubicBezTo>
                    <a:pt x="20" y="4"/>
                    <a:pt x="19" y="3"/>
                    <a:pt x="17" y="2"/>
                  </a:cubicBezTo>
                  <a:cubicBezTo>
                    <a:pt x="16" y="1"/>
                    <a:pt x="16" y="1"/>
                    <a:pt x="16" y="0"/>
                  </a:cubicBezTo>
                  <a:cubicBezTo>
                    <a:pt x="16" y="0"/>
                    <a:pt x="16" y="0"/>
                    <a:pt x="17" y="0"/>
                  </a:cubicBezTo>
                  <a:cubicBezTo>
                    <a:pt x="19" y="1"/>
                    <a:pt x="21" y="2"/>
                    <a:pt x="23" y="3"/>
                  </a:cubicBezTo>
                  <a:cubicBezTo>
                    <a:pt x="29" y="5"/>
                    <a:pt x="29" y="5"/>
                    <a:pt x="29" y="5"/>
                  </a:cubicBezTo>
                  <a:cubicBezTo>
                    <a:pt x="38" y="39"/>
                    <a:pt x="38" y="39"/>
                    <a:pt x="38" y="39"/>
                  </a:cubicBezTo>
                  <a:cubicBezTo>
                    <a:pt x="38" y="39"/>
                    <a:pt x="38" y="39"/>
                    <a:pt x="38" y="39"/>
                  </a:cubicBezTo>
                  <a:cubicBezTo>
                    <a:pt x="45" y="23"/>
                    <a:pt x="45" y="23"/>
                    <a:pt x="45" y="23"/>
                  </a:cubicBezTo>
                  <a:cubicBezTo>
                    <a:pt x="47" y="19"/>
                    <a:pt x="46" y="16"/>
                    <a:pt x="45" y="14"/>
                  </a:cubicBezTo>
                  <a:cubicBezTo>
                    <a:pt x="44" y="13"/>
                    <a:pt x="42" y="13"/>
                    <a:pt x="43" y="12"/>
                  </a:cubicBezTo>
                  <a:cubicBezTo>
                    <a:pt x="43" y="12"/>
                    <a:pt x="43" y="11"/>
                    <a:pt x="44" y="12"/>
                  </a:cubicBezTo>
                  <a:cubicBezTo>
                    <a:pt x="45" y="13"/>
                    <a:pt x="48" y="14"/>
                    <a:pt x="50" y="15"/>
                  </a:cubicBezTo>
                  <a:cubicBezTo>
                    <a:pt x="52" y="16"/>
                    <a:pt x="54" y="17"/>
                    <a:pt x="56" y="17"/>
                  </a:cubicBezTo>
                  <a:cubicBezTo>
                    <a:pt x="57" y="18"/>
                    <a:pt x="57" y="18"/>
                    <a:pt x="57" y="18"/>
                  </a:cubicBezTo>
                  <a:cubicBezTo>
                    <a:pt x="56" y="19"/>
                    <a:pt x="55" y="18"/>
                    <a:pt x="53" y="18"/>
                  </a:cubicBezTo>
                  <a:cubicBezTo>
                    <a:pt x="51" y="18"/>
                    <a:pt x="49" y="19"/>
                    <a:pt x="47" y="24"/>
                  </a:cubicBezTo>
                  <a:cubicBezTo>
                    <a:pt x="34" y="52"/>
                    <a:pt x="34" y="52"/>
                    <a:pt x="34" y="52"/>
                  </a:cubicBezTo>
                  <a:cubicBezTo>
                    <a:pt x="34" y="53"/>
                    <a:pt x="33" y="54"/>
                    <a:pt x="33" y="54"/>
                  </a:cubicBezTo>
                  <a:cubicBezTo>
                    <a:pt x="32" y="54"/>
                    <a:pt x="32" y="53"/>
                    <a:pt x="32" y="52"/>
                  </a:cubicBezTo>
                  <a:cubicBezTo>
                    <a:pt x="21" y="10"/>
                    <a:pt x="21" y="10"/>
                    <a:pt x="21" y="10"/>
                  </a:cubicBezTo>
                  <a:cubicBezTo>
                    <a:pt x="21" y="10"/>
                    <a:pt x="21" y="10"/>
                    <a:pt x="21" y="10"/>
                  </a:cubicBezTo>
                  <a:lnTo>
                    <a:pt x="11" y="32"/>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1" name="Freeform 28"/>
            <p:cNvSpPr/>
            <p:nvPr/>
          </p:nvSpPr>
          <p:spPr bwMode="auto">
            <a:xfrm>
              <a:off x="-1665288" y="2246313"/>
              <a:ext cx="147637" cy="169863"/>
            </a:xfrm>
            <a:custGeom>
              <a:avLst/>
              <a:gdLst>
                <a:gd name="T0" fmla="*/ 25 w 39"/>
                <a:gd name="T1" fmla="*/ 7 h 45"/>
                <a:gd name="T2" fmla="*/ 23 w 39"/>
                <a:gd name="T3" fmla="*/ 1 h 45"/>
                <a:gd name="T4" fmla="*/ 25 w 39"/>
                <a:gd name="T5" fmla="*/ 1 h 45"/>
                <a:gd name="T6" fmla="*/ 31 w 39"/>
                <a:gd name="T7" fmla="*/ 6 h 45"/>
                <a:gd name="T8" fmla="*/ 38 w 39"/>
                <a:gd name="T9" fmla="*/ 11 h 45"/>
                <a:gd name="T10" fmla="*/ 39 w 39"/>
                <a:gd name="T11" fmla="*/ 12 h 45"/>
                <a:gd name="T12" fmla="*/ 32 w 39"/>
                <a:gd name="T13" fmla="*/ 13 h 45"/>
                <a:gd name="T14" fmla="*/ 14 w 39"/>
                <a:gd name="T15" fmla="*/ 38 h 45"/>
                <a:gd name="T16" fmla="*/ 16 w 39"/>
                <a:gd name="T17" fmla="*/ 45 h 45"/>
                <a:gd name="T18" fmla="*/ 14 w 39"/>
                <a:gd name="T19" fmla="*/ 45 h 45"/>
                <a:gd name="T20" fmla="*/ 7 w 39"/>
                <a:gd name="T21" fmla="*/ 40 h 45"/>
                <a:gd name="T22" fmla="*/ 0 w 39"/>
                <a:gd name="T23" fmla="*/ 35 h 45"/>
                <a:gd name="T24" fmla="*/ 0 w 39"/>
                <a:gd name="T25" fmla="*/ 33 h 45"/>
                <a:gd name="T26" fmla="*/ 7 w 39"/>
                <a:gd name="T27" fmla="*/ 33 h 45"/>
                <a:gd name="T28" fmla="*/ 25 w 39"/>
                <a:gd name="T29"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5">
                  <a:moveTo>
                    <a:pt x="25" y="7"/>
                  </a:moveTo>
                  <a:cubicBezTo>
                    <a:pt x="28" y="3"/>
                    <a:pt x="22" y="2"/>
                    <a:pt x="23" y="1"/>
                  </a:cubicBezTo>
                  <a:cubicBezTo>
                    <a:pt x="23" y="0"/>
                    <a:pt x="24" y="0"/>
                    <a:pt x="25" y="1"/>
                  </a:cubicBezTo>
                  <a:cubicBezTo>
                    <a:pt x="27" y="3"/>
                    <a:pt x="29" y="5"/>
                    <a:pt x="31" y="6"/>
                  </a:cubicBezTo>
                  <a:cubicBezTo>
                    <a:pt x="33" y="7"/>
                    <a:pt x="36" y="9"/>
                    <a:pt x="38" y="11"/>
                  </a:cubicBezTo>
                  <a:cubicBezTo>
                    <a:pt x="39" y="11"/>
                    <a:pt x="39" y="12"/>
                    <a:pt x="39" y="12"/>
                  </a:cubicBezTo>
                  <a:cubicBezTo>
                    <a:pt x="38" y="14"/>
                    <a:pt x="35" y="9"/>
                    <a:pt x="32" y="13"/>
                  </a:cubicBezTo>
                  <a:cubicBezTo>
                    <a:pt x="14" y="38"/>
                    <a:pt x="14" y="38"/>
                    <a:pt x="14" y="38"/>
                  </a:cubicBezTo>
                  <a:cubicBezTo>
                    <a:pt x="11" y="42"/>
                    <a:pt x="17" y="43"/>
                    <a:pt x="16" y="45"/>
                  </a:cubicBezTo>
                  <a:cubicBezTo>
                    <a:pt x="15" y="45"/>
                    <a:pt x="15" y="45"/>
                    <a:pt x="14" y="45"/>
                  </a:cubicBezTo>
                  <a:cubicBezTo>
                    <a:pt x="12" y="43"/>
                    <a:pt x="9" y="41"/>
                    <a:pt x="7" y="40"/>
                  </a:cubicBezTo>
                  <a:cubicBezTo>
                    <a:pt x="5" y="38"/>
                    <a:pt x="3" y="37"/>
                    <a:pt x="0" y="35"/>
                  </a:cubicBezTo>
                  <a:cubicBezTo>
                    <a:pt x="0" y="34"/>
                    <a:pt x="0" y="34"/>
                    <a:pt x="0" y="33"/>
                  </a:cubicBezTo>
                  <a:cubicBezTo>
                    <a:pt x="1" y="32"/>
                    <a:pt x="4" y="37"/>
                    <a:pt x="7" y="33"/>
                  </a:cubicBezTo>
                  <a:lnTo>
                    <a:pt x="25" y="7"/>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2" name="Freeform 29"/>
            <p:cNvSpPr/>
            <p:nvPr/>
          </p:nvSpPr>
          <p:spPr bwMode="auto">
            <a:xfrm>
              <a:off x="-1544638" y="2314575"/>
              <a:ext cx="173037" cy="169863"/>
            </a:xfrm>
            <a:custGeom>
              <a:avLst/>
              <a:gdLst>
                <a:gd name="T0" fmla="*/ 31 w 46"/>
                <a:gd name="T1" fmla="*/ 31 h 45"/>
                <a:gd name="T2" fmla="*/ 35 w 46"/>
                <a:gd name="T3" fmla="*/ 29 h 45"/>
                <a:gd name="T4" fmla="*/ 36 w 46"/>
                <a:gd name="T5" fmla="*/ 21 h 45"/>
                <a:gd name="T6" fmla="*/ 37 w 46"/>
                <a:gd name="T7" fmla="*/ 21 h 45"/>
                <a:gd name="T8" fmla="*/ 41 w 46"/>
                <a:gd name="T9" fmla="*/ 26 h 45"/>
                <a:gd name="T10" fmla="*/ 45 w 46"/>
                <a:gd name="T11" fmla="*/ 30 h 45"/>
                <a:gd name="T12" fmla="*/ 46 w 46"/>
                <a:gd name="T13" fmla="*/ 32 h 45"/>
                <a:gd name="T14" fmla="*/ 35 w 46"/>
                <a:gd name="T15" fmla="*/ 32 h 45"/>
                <a:gd name="T16" fmla="*/ 2 w 46"/>
                <a:gd name="T17" fmla="*/ 44 h 45"/>
                <a:gd name="T18" fmla="*/ 0 w 46"/>
                <a:gd name="T19" fmla="*/ 45 h 45"/>
                <a:gd name="T20" fmla="*/ 1 w 46"/>
                <a:gd name="T21" fmla="*/ 43 h 45"/>
                <a:gd name="T22" fmla="*/ 16 w 46"/>
                <a:gd name="T23" fmla="*/ 8 h 45"/>
                <a:gd name="T24" fmla="*/ 16 w 46"/>
                <a:gd name="T25" fmla="*/ 0 h 45"/>
                <a:gd name="T26" fmla="*/ 17 w 46"/>
                <a:gd name="T27" fmla="*/ 1 h 45"/>
                <a:gd name="T28" fmla="*/ 23 w 46"/>
                <a:gd name="T29" fmla="*/ 7 h 45"/>
                <a:gd name="T30" fmla="*/ 29 w 46"/>
                <a:gd name="T31" fmla="*/ 13 h 45"/>
                <a:gd name="T32" fmla="*/ 29 w 46"/>
                <a:gd name="T33" fmla="*/ 14 h 45"/>
                <a:gd name="T34" fmla="*/ 24 w 46"/>
                <a:gd name="T35" fmla="*/ 13 h 45"/>
                <a:gd name="T36" fmla="*/ 23 w 46"/>
                <a:gd name="T37" fmla="*/ 15 h 45"/>
                <a:gd name="T38" fmla="*/ 12 w 46"/>
                <a:gd name="T39" fmla="*/ 39 h 45"/>
                <a:gd name="T40" fmla="*/ 31 w 46"/>
                <a:gd name="T41" fmla="*/ 3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45">
                  <a:moveTo>
                    <a:pt x="31" y="31"/>
                  </a:moveTo>
                  <a:cubicBezTo>
                    <a:pt x="33" y="31"/>
                    <a:pt x="34" y="30"/>
                    <a:pt x="35" y="29"/>
                  </a:cubicBezTo>
                  <a:cubicBezTo>
                    <a:pt x="39" y="25"/>
                    <a:pt x="35" y="22"/>
                    <a:pt x="36" y="21"/>
                  </a:cubicBezTo>
                  <a:cubicBezTo>
                    <a:pt x="36" y="21"/>
                    <a:pt x="36" y="21"/>
                    <a:pt x="37" y="21"/>
                  </a:cubicBezTo>
                  <a:cubicBezTo>
                    <a:pt x="38" y="23"/>
                    <a:pt x="40" y="25"/>
                    <a:pt x="41" y="26"/>
                  </a:cubicBezTo>
                  <a:cubicBezTo>
                    <a:pt x="42" y="27"/>
                    <a:pt x="44" y="29"/>
                    <a:pt x="45" y="30"/>
                  </a:cubicBezTo>
                  <a:cubicBezTo>
                    <a:pt x="46" y="31"/>
                    <a:pt x="46" y="32"/>
                    <a:pt x="46" y="32"/>
                  </a:cubicBezTo>
                  <a:cubicBezTo>
                    <a:pt x="45" y="34"/>
                    <a:pt x="43" y="28"/>
                    <a:pt x="35" y="32"/>
                  </a:cubicBezTo>
                  <a:cubicBezTo>
                    <a:pt x="2" y="44"/>
                    <a:pt x="2" y="44"/>
                    <a:pt x="2" y="44"/>
                  </a:cubicBezTo>
                  <a:cubicBezTo>
                    <a:pt x="1" y="45"/>
                    <a:pt x="1" y="45"/>
                    <a:pt x="0" y="45"/>
                  </a:cubicBezTo>
                  <a:cubicBezTo>
                    <a:pt x="0" y="44"/>
                    <a:pt x="0" y="44"/>
                    <a:pt x="1" y="43"/>
                  </a:cubicBezTo>
                  <a:cubicBezTo>
                    <a:pt x="16" y="8"/>
                    <a:pt x="16" y="8"/>
                    <a:pt x="16" y="8"/>
                  </a:cubicBezTo>
                  <a:cubicBezTo>
                    <a:pt x="19" y="3"/>
                    <a:pt x="15" y="1"/>
                    <a:pt x="16" y="0"/>
                  </a:cubicBezTo>
                  <a:cubicBezTo>
                    <a:pt x="16" y="0"/>
                    <a:pt x="17" y="0"/>
                    <a:pt x="17" y="1"/>
                  </a:cubicBezTo>
                  <a:cubicBezTo>
                    <a:pt x="19" y="3"/>
                    <a:pt x="21" y="5"/>
                    <a:pt x="23" y="7"/>
                  </a:cubicBezTo>
                  <a:cubicBezTo>
                    <a:pt x="25" y="9"/>
                    <a:pt x="27" y="11"/>
                    <a:pt x="29" y="13"/>
                  </a:cubicBezTo>
                  <a:cubicBezTo>
                    <a:pt x="30" y="14"/>
                    <a:pt x="30" y="14"/>
                    <a:pt x="29" y="14"/>
                  </a:cubicBezTo>
                  <a:cubicBezTo>
                    <a:pt x="28" y="15"/>
                    <a:pt x="27" y="11"/>
                    <a:pt x="24" y="13"/>
                  </a:cubicBezTo>
                  <a:cubicBezTo>
                    <a:pt x="24" y="14"/>
                    <a:pt x="23" y="15"/>
                    <a:pt x="23" y="15"/>
                  </a:cubicBezTo>
                  <a:cubicBezTo>
                    <a:pt x="12" y="39"/>
                    <a:pt x="12" y="39"/>
                    <a:pt x="12" y="39"/>
                  </a:cubicBezTo>
                  <a:lnTo>
                    <a:pt x="31" y="31"/>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3" name="Freeform 30"/>
            <p:cNvSpPr/>
            <p:nvPr/>
          </p:nvSpPr>
          <p:spPr bwMode="auto">
            <a:xfrm>
              <a:off x="-1487488" y="2457450"/>
              <a:ext cx="195262" cy="192088"/>
            </a:xfrm>
            <a:custGeom>
              <a:avLst/>
              <a:gdLst>
                <a:gd name="T0" fmla="*/ 34 w 52"/>
                <a:gd name="T1" fmla="*/ 7 h 51"/>
                <a:gd name="T2" fmla="*/ 35 w 52"/>
                <a:gd name="T3" fmla="*/ 0 h 51"/>
                <a:gd name="T4" fmla="*/ 36 w 52"/>
                <a:gd name="T5" fmla="*/ 1 h 51"/>
                <a:gd name="T6" fmla="*/ 41 w 52"/>
                <a:gd name="T7" fmla="*/ 8 h 51"/>
                <a:gd name="T8" fmla="*/ 52 w 52"/>
                <a:gd name="T9" fmla="*/ 27 h 51"/>
                <a:gd name="T10" fmla="*/ 43 w 52"/>
                <a:gd name="T11" fmla="*/ 36 h 51"/>
                <a:gd name="T12" fmla="*/ 42 w 52"/>
                <a:gd name="T13" fmla="*/ 37 h 51"/>
                <a:gd name="T14" fmla="*/ 42 w 52"/>
                <a:gd name="T15" fmla="*/ 36 h 51"/>
                <a:gd name="T16" fmla="*/ 44 w 52"/>
                <a:gd name="T17" fmla="*/ 31 h 51"/>
                <a:gd name="T18" fmla="*/ 43 w 52"/>
                <a:gd name="T19" fmla="*/ 16 h 51"/>
                <a:gd name="T20" fmla="*/ 42 w 52"/>
                <a:gd name="T21" fmla="*/ 13 h 51"/>
                <a:gd name="T22" fmla="*/ 27 w 52"/>
                <a:gd name="T23" fmla="*/ 22 h 51"/>
                <a:gd name="T24" fmla="*/ 27 w 52"/>
                <a:gd name="T25" fmla="*/ 23 h 51"/>
                <a:gd name="T26" fmla="*/ 38 w 52"/>
                <a:gd name="T27" fmla="*/ 26 h 51"/>
                <a:gd name="T28" fmla="*/ 40 w 52"/>
                <a:gd name="T29" fmla="*/ 26 h 51"/>
                <a:gd name="T30" fmla="*/ 39 w 52"/>
                <a:gd name="T31" fmla="*/ 27 h 51"/>
                <a:gd name="T32" fmla="*/ 23 w 52"/>
                <a:gd name="T33" fmla="*/ 36 h 51"/>
                <a:gd name="T34" fmla="*/ 22 w 52"/>
                <a:gd name="T35" fmla="*/ 36 h 51"/>
                <a:gd name="T36" fmla="*/ 23 w 52"/>
                <a:gd name="T37" fmla="*/ 35 h 51"/>
                <a:gd name="T38" fmla="*/ 26 w 52"/>
                <a:gd name="T39" fmla="*/ 24 h 51"/>
                <a:gd name="T40" fmla="*/ 25 w 52"/>
                <a:gd name="T41" fmla="*/ 22 h 51"/>
                <a:gd name="T42" fmla="*/ 12 w 52"/>
                <a:gd name="T43" fmla="*/ 30 h 51"/>
                <a:gd name="T44" fmla="*/ 11 w 52"/>
                <a:gd name="T45" fmla="*/ 37 h 51"/>
                <a:gd name="T46" fmla="*/ 31 w 52"/>
                <a:gd name="T47" fmla="*/ 44 h 51"/>
                <a:gd name="T48" fmla="*/ 32 w 52"/>
                <a:gd name="T49" fmla="*/ 44 h 51"/>
                <a:gd name="T50" fmla="*/ 32 w 52"/>
                <a:gd name="T51" fmla="*/ 45 h 51"/>
                <a:gd name="T52" fmla="*/ 31 w 52"/>
                <a:gd name="T53" fmla="*/ 46 h 51"/>
                <a:gd name="T54" fmla="*/ 18 w 52"/>
                <a:gd name="T55" fmla="*/ 51 h 51"/>
                <a:gd name="T56" fmla="*/ 5 w 52"/>
                <a:gd name="T57" fmla="*/ 29 h 51"/>
                <a:gd name="T58" fmla="*/ 1 w 52"/>
                <a:gd name="T59" fmla="*/ 22 h 51"/>
                <a:gd name="T60" fmla="*/ 1 w 52"/>
                <a:gd name="T61" fmla="*/ 21 h 51"/>
                <a:gd name="T62" fmla="*/ 7 w 52"/>
                <a:gd name="T63" fmla="*/ 23 h 51"/>
                <a:gd name="T64" fmla="*/ 34 w 52"/>
                <a:gd name="T65"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2" h="51">
                  <a:moveTo>
                    <a:pt x="34" y="7"/>
                  </a:moveTo>
                  <a:cubicBezTo>
                    <a:pt x="38" y="4"/>
                    <a:pt x="34" y="1"/>
                    <a:pt x="35" y="0"/>
                  </a:cubicBezTo>
                  <a:cubicBezTo>
                    <a:pt x="35" y="0"/>
                    <a:pt x="36" y="0"/>
                    <a:pt x="36" y="1"/>
                  </a:cubicBezTo>
                  <a:cubicBezTo>
                    <a:pt x="38" y="4"/>
                    <a:pt x="39" y="6"/>
                    <a:pt x="41" y="8"/>
                  </a:cubicBezTo>
                  <a:cubicBezTo>
                    <a:pt x="44" y="15"/>
                    <a:pt x="48" y="21"/>
                    <a:pt x="52" y="27"/>
                  </a:cubicBezTo>
                  <a:cubicBezTo>
                    <a:pt x="43" y="36"/>
                    <a:pt x="43" y="36"/>
                    <a:pt x="43" y="36"/>
                  </a:cubicBezTo>
                  <a:cubicBezTo>
                    <a:pt x="43" y="36"/>
                    <a:pt x="42" y="37"/>
                    <a:pt x="42" y="37"/>
                  </a:cubicBezTo>
                  <a:cubicBezTo>
                    <a:pt x="42" y="37"/>
                    <a:pt x="42" y="37"/>
                    <a:pt x="42" y="36"/>
                  </a:cubicBezTo>
                  <a:cubicBezTo>
                    <a:pt x="41" y="36"/>
                    <a:pt x="42" y="35"/>
                    <a:pt x="44" y="31"/>
                  </a:cubicBezTo>
                  <a:cubicBezTo>
                    <a:pt x="47" y="26"/>
                    <a:pt x="47" y="22"/>
                    <a:pt x="43" y="16"/>
                  </a:cubicBezTo>
                  <a:cubicBezTo>
                    <a:pt x="42" y="13"/>
                    <a:pt x="42" y="13"/>
                    <a:pt x="42" y="13"/>
                  </a:cubicBezTo>
                  <a:cubicBezTo>
                    <a:pt x="27" y="22"/>
                    <a:pt x="27" y="22"/>
                    <a:pt x="27" y="22"/>
                  </a:cubicBezTo>
                  <a:cubicBezTo>
                    <a:pt x="27" y="23"/>
                    <a:pt x="27" y="23"/>
                    <a:pt x="27" y="23"/>
                  </a:cubicBezTo>
                  <a:cubicBezTo>
                    <a:pt x="30" y="27"/>
                    <a:pt x="34" y="28"/>
                    <a:pt x="38" y="26"/>
                  </a:cubicBezTo>
                  <a:cubicBezTo>
                    <a:pt x="39" y="25"/>
                    <a:pt x="39" y="25"/>
                    <a:pt x="40" y="26"/>
                  </a:cubicBezTo>
                  <a:cubicBezTo>
                    <a:pt x="40" y="26"/>
                    <a:pt x="40" y="26"/>
                    <a:pt x="39" y="27"/>
                  </a:cubicBezTo>
                  <a:cubicBezTo>
                    <a:pt x="23" y="36"/>
                    <a:pt x="23" y="36"/>
                    <a:pt x="23" y="36"/>
                  </a:cubicBezTo>
                  <a:cubicBezTo>
                    <a:pt x="23" y="36"/>
                    <a:pt x="22" y="36"/>
                    <a:pt x="22" y="36"/>
                  </a:cubicBezTo>
                  <a:cubicBezTo>
                    <a:pt x="22" y="36"/>
                    <a:pt x="22" y="35"/>
                    <a:pt x="23" y="35"/>
                  </a:cubicBezTo>
                  <a:cubicBezTo>
                    <a:pt x="27" y="32"/>
                    <a:pt x="28" y="27"/>
                    <a:pt x="26" y="24"/>
                  </a:cubicBezTo>
                  <a:cubicBezTo>
                    <a:pt x="25" y="22"/>
                    <a:pt x="25" y="22"/>
                    <a:pt x="25" y="22"/>
                  </a:cubicBezTo>
                  <a:cubicBezTo>
                    <a:pt x="12" y="30"/>
                    <a:pt x="12" y="30"/>
                    <a:pt x="12" y="30"/>
                  </a:cubicBezTo>
                  <a:cubicBezTo>
                    <a:pt x="10" y="32"/>
                    <a:pt x="9" y="33"/>
                    <a:pt x="11" y="37"/>
                  </a:cubicBezTo>
                  <a:cubicBezTo>
                    <a:pt x="16" y="45"/>
                    <a:pt x="24" y="46"/>
                    <a:pt x="31" y="44"/>
                  </a:cubicBezTo>
                  <a:cubicBezTo>
                    <a:pt x="32" y="44"/>
                    <a:pt x="32" y="44"/>
                    <a:pt x="32" y="44"/>
                  </a:cubicBezTo>
                  <a:cubicBezTo>
                    <a:pt x="33" y="45"/>
                    <a:pt x="33" y="45"/>
                    <a:pt x="32" y="45"/>
                  </a:cubicBezTo>
                  <a:cubicBezTo>
                    <a:pt x="32" y="45"/>
                    <a:pt x="31" y="46"/>
                    <a:pt x="31" y="46"/>
                  </a:cubicBezTo>
                  <a:cubicBezTo>
                    <a:pt x="18" y="51"/>
                    <a:pt x="18" y="51"/>
                    <a:pt x="18" y="51"/>
                  </a:cubicBezTo>
                  <a:cubicBezTo>
                    <a:pt x="13" y="44"/>
                    <a:pt x="9" y="37"/>
                    <a:pt x="5" y="29"/>
                  </a:cubicBezTo>
                  <a:cubicBezTo>
                    <a:pt x="4" y="27"/>
                    <a:pt x="2" y="25"/>
                    <a:pt x="1" y="22"/>
                  </a:cubicBezTo>
                  <a:cubicBezTo>
                    <a:pt x="0" y="21"/>
                    <a:pt x="0" y="21"/>
                    <a:pt x="1" y="21"/>
                  </a:cubicBezTo>
                  <a:cubicBezTo>
                    <a:pt x="2" y="20"/>
                    <a:pt x="3" y="26"/>
                    <a:pt x="7" y="23"/>
                  </a:cubicBezTo>
                  <a:lnTo>
                    <a:pt x="34" y="7"/>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4" name="Freeform 31"/>
            <p:cNvSpPr>
              <a:spLocks noEditPoints="1"/>
            </p:cNvSpPr>
            <p:nvPr/>
          </p:nvSpPr>
          <p:spPr bwMode="auto">
            <a:xfrm>
              <a:off x="-1404938" y="2635250"/>
              <a:ext cx="180975" cy="200025"/>
            </a:xfrm>
            <a:custGeom>
              <a:avLst/>
              <a:gdLst>
                <a:gd name="T0" fmla="*/ 21 w 48"/>
                <a:gd name="T1" fmla="*/ 29 h 53"/>
                <a:gd name="T2" fmla="*/ 23 w 48"/>
                <a:gd name="T3" fmla="*/ 20 h 53"/>
                <a:gd name="T4" fmla="*/ 9 w 48"/>
                <a:gd name="T5" fmla="*/ 24 h 53"/>
                <a:gd name="T6" fmla="*/ 6 w 48"/>
                <a:gd name="T7" fmla="*/ 30 h 53"/>
                <a:gd name="T8" fmla="*/ 5 w 48"/>
                <a:gd name="T9" fmla="*/ 30 h 53"/>
                <a:gd name="T10" fmla="*/ 3 w 48"/>
                <a:gd name="T11" fmla="*/ 21 h 53"/>
                <a:gd name="T12" fmla="*/ 0 w 48"/>
                <a:gd name="T13" fmla="*/ 13 h 53"/>
                <a:gd name="T14" fmla="*/ 1 w 48"/>
                <a:gd name="T15" fmla="*/ 12 h 53"/>
                <a:gd name="T16" fmla="*/ 6 w 48"/>
                <a:gd name="T17" fmla="*/ 16 h 53"/>
                <a:gd name="T18" fmla="*/ 36 w 48"/>
                <a:gd name="T19" fmla="*/ 7 h 53"/>
                <a:gd name="T20" fmla="*/ 39 w 48"/>
                <a:gd name="T21" fmla="*/ 1 h 53"/>
                <a:gd name="T22" fmla="*/ 40 w 48"/>
                <a:gd name="T23" fmla="*/ 1 h 53"/>
                <a:gd name="T24" fmla="*/ 42 w 48"/>
                <a:gd name="T25" fmla="*/ 10 h 53"/>
                <a:gd name="T26" fmla="*/ 45 w 48"/>
                <a:gd name="T27" fmla="*/ 19 h 53"/>
                <a:gd name="T28" fmla="*/ 39 w 48"/>
                <a:gd name="T29" fmla="*/ 37 h 53"/>
                <a:gd name="T30" fmla="*/ 25 w 48"/>
                <a:gd name="T31" fmla="*/ 25 h 53"/>
                <a:gd name="T32" fmla="*/ 24 w 48"/>
                <a:gd name="T33" fmla="*/ 25 h 53"/>
                <a:gd name="T34" fmla="*/ 22 w 48"/>
                <a:gd name="T35" fmla="*/ 39 h 53"/>
                <a:gd name="T36" fmla="*/ 15 w 48"/>
                <a:gd name="T37" fmla="*/ 46 h 53"/>
                <a:gd name="T38" fmla="*/ 13 w 48"/>
                <a:gd name="T39" fmla="*/ 53 h 53"/>
                <a:gd name="T40" fmla="*/ 12 w 48"/>
                <a:gd name="T41" fmla="*/ 53 h 53"/>
                <a:gd name="T42" fmla="*/ 10 w 48"/>
                <a:gd name="T43" fmla="*/ 47 h 53"/>
                <a:gd name="T44" fmla="*/ 8 w 48"/>
                <a:gd name="T45" fmla="*/ 40 h 53"/>
                <a:gd name="T46" fmla="*/ 21 w 48"/>
                <a:gd name="T47" fmla="*/ 29 h 53"/>
                <a:gd name="T48" fmla="*/ 24 w 48"/>
                <a:gd name="T49" fmla="*/ 20 h 53"/>
                <a:gd name="T50" fmla="*/ 24 w 48"/>
                <a:gd name="T51" fmla="*/ 22 h 53"/>
                <a:gd name="T52" fmla="*/ 37 w 48"/>
                <a:gd name="T53" fmla="*/ 29 h 53"/>
                <a:gd name="T54" fmla="*/ 43 w 48"/>
                <a:gd name="T55" fmla="*/ 18 h 53"/>
                <a:gd name="T56" fmla="*/ 42 w 48"/>
                <a:gd name="T57" fmla="*/ 14 h 53"/>
                <a:gd name="T58" fmla="*/ 24 w 48"/>
                <a:gd name="T59"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8" h="53">
                  <a:moveTo>
                    <a:pt x="21" y="29"/>
                  </a:moveTo>
                  <a:cubicBezTo>
                    <a:pt x="23" y="27"/>
                    <a:pt x="24" y="24"/>
                    <a:pt x="23" y="20"/>
                  </a:cubicBezTo>
                  <a:cubicBezTo>
                    <a:pt x="9" y="24"/>
                    <a:pt x="9" y="24"/>
                    <a:pt x="9" y="24"/>
                  </a:cubicBezTo>
                  <a:cubicBezTo>
                    <a:pt x="4" y="26"/>
                    <a:pt x="8" y="30"/>
                    <a:pt x="6" y="30"/>
                  </a:cubicBezTo>
                  <a:cubicBezTo>
                    <a:pt x="6" y="31"/>
                    <a:pt x="5" y="30"/>
                    <a:pt x="5" y="30"/>
                  </a:cubicBezTo>
                  <a:cubicBezTo>
                    <a:pt x="4" y="27"/>
                    <a:pt x="3" y="24"/>
                    <a:pt x="3" y="21"/>
                  </a:cubicBezTo>
                  <a:cubicBezTo>
                    <a:pt x="2" y="19"/>
                    <a:pt x="1" y="16"/>
                    <a:pt x="0" y="13"/>
                  </a:cubicBezTo>
                  <a:cubicBezTo>
                    <a:pt x="0" y="12"/>
                    <a:pt x="0" y="12"/>
                    <a:pt x="1" y="12"/>
                  </a:cubicBezTo>
                  <a:cubicBezTo>
                    <a:pt x="2" y="11"/>
                    <a:pt x="1" y="17"/>
                    <a:pt x="6" y="16"/>
                  </a:cubicBezTo>
                  <a:cubicBezTo>
                    <a:pt x="36" y="7"/>
                    <a:pt x="36" y="7"/>
                    <a:pt x="36" y="7"/>
                  </a:cubicBezTo>
                  <a:cubicBezTo>
                    <a:pt x="41" y="5"/>
                    <a:pt x="37" y="1"/>
                    <a:pt x="39" y="1"/>
                  </a:cubicBezTo>
                  <a:cubicBezTo>
                    <a:pt x="39" y="0"/>
                    <a:pt x="40" y="1"/>
                    <a:pt x="40" y="1"/>
                  </a:cubicBezTo>
                  <a:cubicBezTo>
                    <a:pt x="41" y="4"/>
                    <a:pt x="42" y="7"/>
                    <a:pt x="42" y="10"/>
                  </a:cubicBezTo>
                  <a:cubicBezTo>
                    <a:pt x="43" y="13"/>
                    <a:pt x="44" y="15"/>
                    <a:pt x="45" y="19"/>
                  </a:cubicBezTo>
                  <a:cubicBezTo>
                    <a:pt x="48" y="29"/>
                    <a:pt x="45" y="36"/>
                    <a:pt x="39" y="37"/>
                  </a:cubicBezTo>
                  <a:cubicBezTo>
                    <a:pt x="34" y="39"/>
                    <a:pt x="29" y="37"/>
                    <a:pt x="25" y="25"/>
                  </a:cubicBezTo>
                  <a:cubicBezTo>
                    <a:pt x="24" y="25"/>
                    <a:pt x="24" y="25"/>
                    <a:pt x="24" y="25"/>
                  </a:cubicBezTo>
                  <a:cubicBezTo>
                    <a:pt x="26" y="32"/>
                    <a:pt x="26" y="35"/>
                    <a:pt x="22" y="39"/>
                  </a:cubicBezTo>
                  <a:cubicBezTo>
                    <a:pt x="15" y="46"/>
                    <a:pt x="15" y="46"/>
                    <a:pt x="15" y="46"/>
                  </a:cubicBezTo>
                  <a:cubicBezTo>
                    <a:pt x="11" y="50"/>
                    <a:pt x="14" y="53"/>
                    <a:pt x="13" y="53"/>
                  </a:cubicBezTo>
                  <a:cubicBezTo>
                    <a:pt x="12" y="53"/>
                    <a:pt x="12" y="53"/>
                    <a:pt x="12" y="53"/>
                  </a:cubicBezTo>
                  <a:cubicBezTo>
                    <a:pt x="11" y="51"/>
                    <a:pt x="11" y="49"/>
                    <a:pt x="10" y="47"/>
                  </a:cubicBezTo>
                  <a:cubicBezTo>
                    <a:pt x="8" y="40"/>
                    <a:pt x="8" y="40"/>
                    <a:pt x="8" y="40"/>
                  </a:cubicBezTo>
                  <a:lnTo>
                    <a:pt x="21" y="29"/>
                  </a:lnTo>
                  <a:close/>
                  <a:moveTo>
                    <a:pt x="24" y="20"/>
                  </a:moveTo>
                  <a:cubicBezTo>
                    <a:pt x="24" y="22"/>
                    <a:pt x="24" y="22"/>
                    <a:pt x="24" y="22"/>
                  </a:cubicBezTo>
                  <a:cubicBezTo>
                    <a:pt x="26" y="29"/>
                    <a:pt x="30" y="31"/>
                    <a:pt x="37" y="29"/>
                  </a:cubicBezTo>
                  <a:cubicBezTo>
                    <a:pt x="43" y="27"/>
                    <a:pt x="45" y="23"/>
                    <a:pt x="43" y="18"/>
                  </a:cubicBezTo>
                  <a:cubicBezTo>
                    <a:pt x="42" y="14"/>
                    <a:pt x="42" y="14"/>
                    <a:pt x="42" y="14"/>
                  </a:cubicBezTo>
                  <a:lnTo>
                    <a:pt x="24" y="2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5" name="Freeform 32"/>
            <p:cNvSpPr/>
            <p:nvPr/>
          </p:nvSpPr>
          <p:spPr bwMode="auto">
            <a:xfrm>
              <a:off x="-1363663" y="2846388"/>
              <a:ext cx="166687" cy="120650"/>
            </a:xfrm>
            <a:custGeom>
              <a:avLst/>
              <a:gdLst>
                <a:gd name="T0" fmla="*/ 18 w 44"/>
                <a:gd name="T1" fmla="*/ 0 h 32"/>
                <a:gd name="T2" fmla="*/ 19 w 44"/>
                <a:gd name="T3" fmla="*/ 1 h 32"/>
                <a:gd name="T4" fmla="*/ 17 w 44"/>
                <a:gd name="T5" fmla="*/ 2 h 32"/>
                <a:gd name="T6" fmla="*/ 2 w 44"/>
                <a:gd name="T7" fmla="*/ 16 h 32"/>
                <a:gd name="T8" fmla="*/ 10 w 44"/>
                <a:gd name="T9" fmla="*/ 26 h 32"/>
                <a:gd name="T10" fmla="*/ 30 w 44"/>
                <a:gd name="T11" fmla="*/ 0 h 32"/>
                <a:gd name="T12" fmla="*/ 44 w 44"/>
                <a:gd name="T13" fmla="*/ 13 h 32"/>
                <a:gd name="T14" fmla="*/ 42 w 44"/>
                <a:gd name="T15" fmla="*/ 24 h 32"/>
                <a:gd name="T16" fmla="*/ 44 w 44"/>
                <a:gd name="T17" fmla="*/ 26 h 32"/>
                <a:gd name="T18" fmla="*/ 42 w 44"/>
                <a:gd name="T19" fmla="*/ 27 h 32"/>
                <a:gd name="T20" fmla="*/ 31 w 44"/>
                <a:gd name="T21" fmla="*/ 28 h 32"/>
                <a:gd name="T22" fmla="*/ 29 w 44"/>
                <a:gd name="T23" fmla="*/ 29 h 32"/>
                <a:gd name="T24" fmla="*/ 28 w 44"/>
                <a:gd name="T25" fmla="*/ 28 h 32"/>
                <a:gd name="T26" fmla="*/ 32 w 44"/>
                <a:gd name="T27" fmla="*/ 26 h 32"/>
                <a:gd name="T28" fmla="*/ 42 w 44"/>
                <a:gd name="T29" fmla="*/ 13 h 32"/>
                <a:gd name="T30" fmla="*/ 35 w 44"/>
                <a:gd name="T31" fmla="*/ 6 h 32"/>
                <a:gd name="T32" fmla="*/ 16 w 44"/>
                <a:gd name="T33" fmla="*/ 31 h 32"/>
                <a:gd name="T34" fmla="*/ 0 w 44"/>
                <a:gd name="T35" fmla="*/ 16 h 32"/>
                <a:gd name="T36" fmla="*/ 3 w 44"/>
                <a:gd name="T37" fmla="*/ 5 h 32"/>
                <a:gd name="T38" fmla="*/ 0 w 44"/>
                <a:gd name="T39" fmla="*/ 2 h 32"/>
                <a:gd name="T40" fmla="*/ 1 w 44"/>
                <a:gd name="T41" fmla="*/ 1 h 32"/>
                <a:gd name="T42" fmla="*/ 18 w 44"/>
                <a:gd name="T4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32">
                  <a:moveTo>
                    <a:pt x="18" y="0"/>
                  </a:moveTo>
                  <a:cubicBezTo>
                    <a:pt x="19" y="0"/>
                    <a:pt x="19" y="1"/>
                    <a:pt x="19" y="1"/>
                  </a:cubicBezTo>
                  <a:cubicBezTo>
                    <a:pt x="19" y="2"/>
                    <a:pt x="18" y="2"/>
                    <a:pt x="17" y="2"/>
                  </a:cubicBezTo>
                  <a:cubicBezTo>
                    <a:pt x="9" y="4"/>
                    <a:pt x="1" y="7"/>
                    <a:pt x="2" y="16"/>
                  </a:cubicBezTo>
                  <a:cubicBezTo>
                    <a:pt x="2" y="22"/>
                    <a:pt x="6" y="26"/>
                    <a:pt x="10" y="26"/>
                  </a:cubicBezTo>
                  <a:cubicBezTo>
                    <a:pt x="23" y="25"/>
                    <a:pt x="15" y="1"/>
                    <a:pt x="30" y="0"/>
                  </a:cubicBezTo>
                  <a:cubicBezTo>
                    <a:pt x="38" y="0"/>
                    <a:pt x="43" y="6"/>
                    <a:pt x="44" y="13"/>
                  </a:cubicBezTo>
                  <a:cubicBezTo>
                    <a:pt x="44" y="19"/>
                    <a:pt x="42" y="22"/>
                    <a:pt x="42" y="24"/>
                  </a:cubicBezTo>
                  <a:cubicBezTo>
                    <a:pt x="42" y="26"/>
                    <a:pt x="43" y="25"/>
                    <a:pt x="44" y="26"/>
                  </a:cubicBezTo>
                  <a:cubicBezTo>
                    <a:pt x="44" y="26"/>
                    <a:pt x="43" y="27"/>
                    <a:pt x="42" y="27"/>
                  </a:cubicBezTo>
                  <a:cubicBezTo>
                    <a:pt x="31" y="28"/>
                    <a:pt x="31" y="28"/>
                    <a:pt x="31" y="28"/>
                  </a:cubicBezTo>
                  <a:cubicBezTo>
                    <a:pt x="30" y="29"/>
                    <a:pt x="29" y="29"/>
                    <a:pt x="29" y="29"/>
                  </a:cubicBezTo>
                  <a:cubicBezTo>
                    <a:pt x="29" y="29"/>
                    <a:pt x="28" y="29"/>
                    <a:pt x="28" y="28"/>
                  </a:cubicBezTo>
                  <a:cubicBezTo>
                    <a:pt x="28" y="28"/>
                    <a:pt x="30" y="28"/>
                    <a:pt x="32" y="26"/>
                  </a:cubicBezTo>
                  <a:cubicBezTo>
                    <a:pt x="39" y="23"/>
                    <a:pt x="43" y="20"/>
                    <a:pt x="42" y="13"/>
                  </a:cubicBezTo>
                  <a:cubicBezTo>
                    <a:pt x="42" y="9"/>
                    <a:pt x="40" y="6"/>
                    <a:pt x="35" y="6"/>
                  </a:cubicBezTo>
                  <a:cubicBezTo>
                    <a:pt x="25" y="6"/>
                    <a:pt x="32" y="31"/>
                    <a:pt x="16" y="31"/>
                  </a:cubicBezTo>
                  <a:cubicBezTo>
                    <a:pt x="7" y="32"/>
                    <a:pt x="1" y="25"/>
                    <a:pt x="0" y="16"/>
                  </a:cubicBezTo>
                  <a:cubicBezTo>
                    <a:pt x="0" y="10"/>
                    <a:pt x="3" y="7"/>
                    <a:pt x="3" y="5"/>
                  </a:cubicBezTo>
                  <a:cubicBezTo>
                    <a:pt x="3" y="2"/>
                    <a:pt x="1" y="3"/>
                    <a:pt x="0" y="2"/>
                  </a:cubicBezTo>
                  <a:cubicBezTo>
                    <a:pt x="0" y="1"/>
                    <a:pt x="1" y="1"/>
                    <a:pt x="1" y="1"/>
                  </a:cubicBezTo>
                  <a:lnTo>
                    <a:pt x="18" y="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6" name="Freeform 33"/>
            <p:cNvSpPr/>
            <p:nvPr/>
          </p:nvSpPr>
          <p:spPr bwMode="auto">
            <a:xfrm>
              <a:off x="-1366838" y="2992438"/>
              <a:ext cx="161925" cy="95250"/>
            </a:xfrm>
            <a:custGeom>
              <a:avLst/>
              <a:gdLst>
                <a:gd name="T0" fmla="*/ 38 w 43"/>
                <a:gd name="T1" fmla="*/ 10 h 25"/>
                <a:gd name="T2" fmla="*/ 43 w 43"/>
                <a:gd name="T3" fmla="*/ 6 h 25"/>
                <a:gd name="T4" fmla="*/ 43 w 43"/>
                <a:gd name="T5" fmla="*/ 7 h 25"/>
                <a:gd name="T6" fmla="*/ 42 w 43"/>
                <a:gd name="T7" fmla="*/ 15 h 25"/>
                <a:gd name="T8" fmla="*/ 41 w 43"/>
                <a:gd name="T9" fmla="*/ 24 h 25"/>
                <a:gd name="T10" fmla="*/ 40 w 43"/>
                <a:gd name="T11" fmla="*/ 25 h 25"/>
                <a:gd name="T12" fmla="*/ 37 w 43"/>
                <a:gd name="T13" fmla="*/ 19 h 25"/>
                <a:gd name="T14" fmla="*/ 5 w 43"/>
                <a:gd name="T15" fmla="*/ 15 h 25"/>
                <a:gd name="T16" fmla="*/ 0 w 43"/>
                <a:gd name="T17" fmla="*/ 19 h 25"/>
                <a:gd name="T18" fmla="*/ 0 w 43"/>
                <a:gd name="T19" fmla="*/ 18 h 25"/>
                <a:gd name="T20" fmla="*/ 1 w 43"/>
                <a:gd name="T21" fmla="*/ 10 h 25"/>
                <a:gd name="T22" fmla="*/ 2 w 43"/>
                <a:gd name="T23" fmla="*/ 1 h 25"/>
                <a:gd name="T24" fmla="*/ 3 w 43"/>
                <a:gd name="T25" fmla="*/ 0 h 25"/>
                <a:gd name="T26" fmla="*/ 6 w 43"/>
                <a:gd name="T27" fmla="*/ 6 h 25"/>
                <a:gd name="T28" fmla="*/ 38 w 43"/>
                <a:gd name="T29"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25">
                  <a:moveTo>
                    <a:pt x="38" y="10"/>
                  </a:moveTo>
                  <a:cubicBezTo>
                    <a:pt x="43" y="11"/>
                    <a:pt x="41" y="5"/>
                    <a:pt x="43" y="6"/>
                  </a:cubicBezTo>
                  <a:cubicBezTo>
                    <a:pt x="43" y="6"/>
                    <a:pt x="43" y="6"/>
                    <a:pt x="43" y="7"/>
                  </a:cubicBezTo>
                  <a:cubicBezTo>
                    <a:pt x="43" y="10"/>
                    <a:pt x="42" y="13"/>
                    <a:pt x="42" y="15"/>
                  </a:cubicBezTo>
                  <a:cubicBezTo>
                    <a:pt x="42" y="18"/>
                    <a:pt x="41" y="21"/>
                    <a:pt x="41" y="24"/>
                  </a:cubicBezTo>
                  <a:cubicBezTo>
                    <a:pt x="41" y="25"/>
                    <a:pt x="41" y="25"/>
                    <a:pt x="40" y="25"/>
                  </a:cubicBezTo>
                  <a:cubicBezTo>
                    <a:pt x="38" y="25"/>
                    <a:pt x="41" y="20"/>
                    <a:pt x="37" y="19"/>
                  </a:cubicBezTo>
                  <a:cubicBezTo>
                    <a:pt x="5" y="15"/>
                    <a:pt x="5" y="15"/>
                    <a:pt x="5" y="15"/>
                  </a:cubicBezTo>
                  <a:cubicBezTo>
                    <a:pt x="0" y="14"/>
                    <a:pt x="2" y="20"/>
                    <a:pt x="0" y="19"/>
                  </a:cubicBezTo>
                  <a:cubicBezTo>
                    <a:pt x="0" y="19"/>
                    <a:pt x="0" y="19"/>
                    <a:pt x="0" y="18"/>
                  </a:cubicBezTo>
                  <a:cubicBezTo>
                    <a:pt x="0" y="15"/>
                    <a:pt x="1" y="12"/>
                    <a:pt x="1" y="10"/>
                  </a:cubicBezTo>
                  <a:cubicBezTo>
                    <a:pt x="1" y="7"/>
                    <a:pt x="2" y="4"/>
                    <a:pt x="2" y="1"/>
                  </a:cubicBezTo>
                  <a:cubicBezTo>
                    <a:pt x="2" y="0"/>
                    <a:pt x="3" y="0"/>
                    <a:pt x="3" y="0"/>
                  </a:cubicBezTo>
                  <a:cubicBezTo>
                    <a:pt x="5" y="0"/>
                    <a:pt x="2" y="5"/>
                    <a:pt x="6" y="6"/>
                  </a:cubicBezTo>
                  <a:lnTo>
                    <a:pt x="38" y="1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7" name="Freeform 34"/>
            <p:cNvSpPr/>
            <p:nvPr/>
          </p:nvSpPr>
          <p:spPr bwMode="auto">
            <a:xfrm>
              <a:off x="-1404938" y="3117850"/>
              <a:ext cx="184150" cy="147638"/>
            </a:xfrm>
            <a:custGeom>
              <a:avLst/>
              <a:gdLst>
                <a:gd name="T0" fmla="*/ 43 w 49"/>
                <a:gd name="T1" fmla="*/ 18 h 39"/>
                <a:gd name="T2" fmla="*/ 35 w 49"/>
                <a:gd name="T3" fmla="*/ 1 h 39"/>
                <a:gd name="T4" fmla="*/ 36 w 49"/>
                <a:gd name="T5" fmla="*/ 0 h 39"/>
                <a:gd name="T6" fmla="*/ 38 w 49"/>
                <a:gd name="T7" fmla="*/ 1 h 39"/>
                <a:gd name="T8" fmla="*/ 48 w 49"/>
                <a:gd name="T9" fmla="*/ 7 h 39"/>
                <a:gd name="T10" fmla="*/ 49 w 49"/>
                <a:gd name="T11" fmla="*/ 8 h 39"/>
                <a:gd name="T12" fmla="*/ 48 w 49"/>
                <a:gd name="T13" fmla="*/ 8 h 39"/>
                <a:gd name="T14" fmla="*/ 47 w 49"/>
                <a:gd name="T15" fmla="*/ 10 h 39"/>
                <a:gd name="T16" fmla="*/ 38 w 49"/>
                <a:gd name="T17" fmla="*/ 36 h 39"/>
                <a:gd name="T18" fmla="*/ 38 w 49"/>
                <a:gd name="T19" fmla="*/ 37 h 39"/>
                <a:gd name="T20" fmla="*/ 38 w 49"/>
                <a:gd name="T21" fmla="*/ 38 h 39"/>
                <a:gd name="T22" fmla="*/ 37 w 49"/>
                <a:gd name="T23" fmla="*/ 38 h 39"/>
                <a:gd name="T24" fmla="*/ 26 w 49"/>
                <a:gd name="T25" fmla="*/ 37 h 39"/>
                <a:gd name="T26" fmla="*/ 24 w 49"/>
                <a:gd name="T27" fmla="*/ 36 h 39"/>
                <a:gd name="T28" fmla="*/ 23 w 49"/>
                <a:gd name="T29" fmla="*/ 36 h 39"/>
                <a:gd name="T30" fmla="*/ 40 w 49"/>
                <a:gd name="T31" fmla="*/ 26 h 39"/>
                <a:gd name="T32" fmla="*/ 8 w 49"/>
                <a:gd name="T33" fmla="*/ 16 h 39"/>
                <a:gd name="T34" fmla="*/ 2 w 49"/>
                <a:gd name="T35" fmla="*/ 19 h 39"/>
                <a:gd name="T36" fmla="*/ 1 w 49"/>
                <a:gd name="T37" fmla="*/ 20 h 39"/>
                <a:gd name="T38" fmla="*/ 0 w 49"/>
                <a:gd name="T39" fmla="*/ 18 h 39"/>
                <a:gd name="T40" fmla="*/ 3 w 49"/>
                <a:gd name="T41" fmla="*/ 9 h 39"/>
                <a:gd name="T42" fmla="*/ 6 w 49"/>
                <a:gd name="T43" fmla="*/ 0 h 39"/>
                <a:gd name="T44" fmla="*/ 7 w 49"/>
                <a:gd name="T45" fmla="*/ 0 h 39"/>
                <a:gd name="T46" fmla="*/ 8 w 49"/>
                <a:gd name="T47" fmla="*/ 1 h 39"/>
                <a:gd name="T48" fmla="*/ 11 w 49"/>
                <a:gd name="T49" fmla="*/ 7 h 39"/>
                <a:gd name="T50" fmla="*/ 43 w 49"/>
                <a:gd name="T51" fmla="*/ 1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39">
                  <a:moveTo>
                    <a:pt x="43" y="18"/>
                  </a:moveTo>
                  <a:cubicBezTo>
                    <a:pt x="43" y="5"/>
                    <a:pt x="35" y="2"/>
                    <a:pt x="35" y="1"/>
                  </a:cubicBezTo>
                  <a:cubicBezTo>
                    <a:pt x="35" y="0"/>
                    <a:pt x="35" y="0"/>
                    <a:pt x="36" y="0"/>
                  </a:cubicBezTo>
                  <a:cubicBezTo>
                    <a:pt x="36" y="0"/>
                    <a:pt x="37" y="1"/>
                    <a:pt x="38" y="1"/>
                  </a:cubicBezTo>
                  <a:cubicBezTo>
                    <a:pt x="48" y="7"/>
                    <a:pt x="48" y="7"/>
                    <a:pt x="48" y="7"/>
                  </a:cubicBezTo>
                  <a:cubicBezTo>
                    <a:pt x="49" y="7"/>
                    <a:pt x="49" y="7"/>
                    <a:pt x="49" y="8"/>
                  </a:cubicBezTo>
                  <a:cubicBezTo>
                    <a:pt x="49" y="8"/>
                    <a:pt x="48" y="8"/>
                    <a:pt x="48" y="8"/>
                  </a:cubicBezTo>
                  <a:cubicBezTo>
                    <a:pt x="48" y="9"/>
                    <a:pt x="47" y="9"/>
                    <a:pt x="47" y="10"/>
                  </a:cubicBezTo>
                  <a:cubicBezTo>
                    <a:pt x="38" y="36"/>
                    <a:pt x="38" y="36"/>
                    <a:pt x="38" y="36"/>
                  </a:cubicBezTo>
                  <a:cubicBezTo>
                    <a:pt x="38" y="36"/>
                    <a:pt x="38" y="37"/>
                    <a:pt x="38" y="37"/>
                  </a:cubicBezTo>
                  <a:cubicBezTo>
                    <a:pt x="38" y="38"/>
                    <a:pt x="39" y="38"/>
                    <a:pt x="38" y="38"/>
                  </a:cubicBezTo>
                  <a:cubicBezTo>
                    <a:pt x="38" y="38"/>
                    <a:pt x="38" y="39"/>
                    <a:pt x="37" y="38"/>
                  </a:cubicBezTo>
                  <a:cubicBezTo>
                    <a:pt x="26" y="37"/>
                    <a:pt x="26" y="37"/>
                    <a:pt x="26" y="37"/>
                  </a:cubicBezTo>
                  <a:cubicBezTo>
                    <a:pt x="25" y="37"/>
                    <a:pt x="24" y="36"/>
                    <a:pt x="24" y="36"/>
                  </a:cubicBezTo>
                  <a:cubicBezTo>
                    <a:pt x="23" y="36"/>
                    <a:pt x="23" y="36"/>
                    <a:pt x="23" y="36"/>
                  </a:cubicBezTo>
                  <a:cubicBezTo>
                    <a:pt x="24" y="34"/>
                    <a:pt x="33" y="37"/>
                    <a:pt x="40" y="26"/>
                  </a:cubicBezTo>
                  <a:cubicBezTo>
                    <a:pt x="8" y="16"/>
                    <a:pt x="8" y="16"/>
                    <a:pt x="8" y="16"/>
                  </a:cubicBezTo>
                  <a:cubicBezTo>
                    <a:pt x="4" y="14"/>
                    <a:pt x="3" y="16"/>
                    <a:pt x="2" y="19"/>
                  </a:cubicBezTo>
                  <a:cubicBezTo>
                    <a:pt x="1" y="19"/>
                    <a:pt x="1" y="20"/>
                    <a:pt x="1" y="20"/>
                  </a:cubicBezTo>
                  <a:cubicBezTo>
                    <a:pt x="0" y="19"/>
                    <a:pt x="0" y="19"/>
                    <a:pt x="0" y="18"/>
                  </a:cubicBezTo>
                  <a:cubicBezTo>
                    <a:pt x="1" y="15"/>
                    <a:pt x="3" y="12"/>
                    <a:pt x="3" y="9"/>
                  </a:cubicBezTo>
                  <a:cubicBezTo>
                    <a:pt x="4" y="7"/>
                    <a:pt x="5" y="4"/>
                    <a:pt x="6" y="0"/>
                  </a:cubicBezTo>
                  <a:cubicBezTo>
                    <a:pt x="7" y="0"/>
                    <a:pt x="7" y="0"/>
                    <a:pt x="7" y="0"/>
                  </a:cubicBezTo>
                  <a:cubicBezTo>
                    <a:pt x="8" y="0"/>
                    <a:pt x="8" y="0"/>
                    <a:pt x="8" y="1"/>
                  </a:cubicBezTo>
                  <a:cubicBezTo>
                    <a:pt x="7" y="4"/>
                    <a:pt x="7" y="6"/>
                    <a:pt x="11" y="7"/>
                  </a:cubicBezTo>
                  <a:lnTo>
                    <a:pt x="43" y="18"/>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8" name="Freeform 35"/>
            <p:cNvSpPr/>
            <p:nvPr/>
          </p:nvSpPr>
          <p:spPr bwMode="auto">
            <a:xfrm>
              <a:off x="-1476375" y="3260725"/>
              <a:ext cx="192087" cy="180975"/>
            </a:xfrm>
            <a:custGeom>
              <a:avLst/>
              <a:gdLst>
                <a:gd name="T0" fmla="*/ 21 w 51"/>
                <a:gd name="T1" fmla="*/ 23 h 48"/>
                <a:gd name="T2" fmla="*/ 25 w 51"/>
                <a:gd name="T3" fmla="*/ 31 h 48"/>
                <a:gd name="T4" fmla="*/ 30 w 51"/>
                <a:gd name="T5" fmla="*/ 37 h 48"/>
                <a:gd name="T6" fmla="*/ 36 w 51"/>
                <a:gd name="T7" fmla="*/ 36 h 48"/>
                <a:gd name="T8" fmla="*/ 36 w 51"/>
                <a:gd name="T9" fmla="*/ 37 h 48"/>
                <a:gd name="T10" fmla="*/ 33 w 51"/>
                <a:gd name="T11" fmla="*/ 42 h 48"/>
                <a:gd name="T12" fmla="*/ 30 w 51"/>
                <a:gd name="T13" fmla="*/ 47 h 48"/>
                <a:gd name="T14" fmla="*/ 29 w 51"/>
                <a:gd name="T15" fmla="*/ 47 h 48"/>
                <a:gd name="T16" fmla="*/ 26 w 51"/>
                <a:gd name="T17" fmla="*/ 35 h 48"/>
                <a:gd name="T18" fmla="*/ 19 w 51"/>
                <a:gd name="T19" fmla="*/ 23 h 48"/>
                <a:gd name="T20" fmla="*/ 7 w 51"/>
                <a:gd name="T21" fmla="*/ 15 h 48"/>
                <a:gd name="T22" fmla="*/ 0 w 51"/>
                <a:gd name="T23" fmla="*/ 17 h 48"/>
                <a:gd name="T24" fmla="*/ 0 w 51"/>
                <a:gd name="T25" fmla="*/ 16 h 48"/>
                <a:gd name="T26" fmla="*/ 5 w 51"/>
                <a:gd name="T27" fmla="*/ 9 h 48"/>
                <a:gd name="T28" fmla="*/ 9 w 51"/>
                <a:gd name="T29" fmla="*/ 1 h 48"/>
                <a:gd name="T30" fmla="*/ 11 w 51"/>
                <a:gd name="T31" fmla="*/ 1 h 48"/>
                <a:gd name="T32" fmla="*/ 11 w 51"/>
                <a:gd name="T33" fmla="*/ 7 h 48"/>
                <a:gd name="T34" fmla="*/ 23 w 51"/>
                <a:gd name="T35" fmla="*/ 15 h 48"/>
                <a:gd name="T36" fmla="*/ 43 w 51"/>
                <a:gd name="T37" fmla="*/ 16 h 48"/>
                <a:gd name="T38" fmla="*/ 50 w 51"/>
                <a:gd name="T39" fmla="*/ 13 h 48"/>
                <a:gd name="T40" fmla="*/ 50 w 51"/>
                <a:gd name="T41" fmla="*/ 14 h 48"/>
                <a:gd name="T42" fmla="*/ 46 w 51"/>
                <a:gd name="T43" fmla="*/ 21 h 48"/>
                <a:gd name="T44" fmla="*/ 41 w 51"/>
                <a:gd name="T45" fmla="*/ 29 h 48"/>
                <a:gd name="T46" fmla="*/ 40 w 51"/>
                <a:gd name="T47" fmla="*/ 30 h 48"/>
                <a:gd name="T48" fmla="*/ 39 w 51"/>
                <a:gd name="T49" fmla="*/ 25 h 48"/>
                <a:gd name="T50" fmla="*/ 36 w 51"/>
                <a:gd name="T51" fmla="*/ 24 h 48"/>
                <a:gd name="T52" fmla="*/ 21 w 51"/>
                <a:gd name="T53" fmla="*/ 2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1" h="48">
                  <a:moveTo>
                    <a:pt x="21" y="23"/>
                  </a:moveTo>
                  <a:cubicBezTo>
                    <a:pt x="25" y="31"/>
                    <a:pt x="25" y="31"/>
                    <a:pt x="25" y="31"/>
                  </a:cubicBezTo>
                  <a:cubicBezTo>
                    <a:pt x="27" y="34"/>
                    <a:pt x="29" y="36"/>
                    <a:pt x="30" y="37"/>
                  </a:cubicBezTo>
                  <a:cubicBezTo>
                    <a:pt x="34" y="39"/>
                    <a:pt x="35" y="35"/>
                    <a:pt x="36" y="36"/>
                  </a:cubicBezTo>
                  <a:cubicBezTo>
                    <a:pt x="36" y="36"/>
                    <a:pt x="36" y="37"/>
                    <a:pt x="36" y="37"/>
                  </a:cubicBezTo>
                  <a:cubicBezTo>
                    <a:pt x="35" y="39"/>
                    <a:pt x="34" y="40"/>
                    <a:pt x="33" y="42"/>
                  </a:cubicBezTo>
                  <a:cubicBezTo>
                    <a:pt x="32" y="44"/>
                    <a:pt x="31" y="46"/>
                    <a:pt x="30" y="47"/>
                  </a:cubicBezTo>
                  <a:cubicBezTo>
                    <a:pt x="29" y="48"/>
                    <a:pt x="29" y="48"/>
                    <a:pt x="29" y="47"/>
                  </a:cubicBezTo>
                  <a:cubicBezTo>
                    <a:pt x="28" y="47"/>
                    <a:pt x="31" y="45"/>
                    <a:pt x="26" y="35"/>
                  </a:cubicBezTo>
                  <a:cubicBezTo>
                    <a:pt x="19" y="23"/>
                    <a:pt x="19" y="23"/>
                    <a:pt x="19" y="23"/>
                  </a:cubicBezTo>
                  <a:cubicBezTo>
                    <a:pt x="7" y="15"/>
                    <a:pt x="7" y="15"/>
                    <a:pt x="7" y="15"/>
                  </a:cubicBezTo>
                  <a:cubicBezTo>
                    <a:pt x="3" y="12"/>
                    <a:pt x="2" y="18"/>
                    <a:pt x="0" y="17"/>
                  </a:cubicBezTo>
                  <a:cubicBezTo>
                    <a:pt x="0" y="17"/>
                    <a:pt x="0" y="17"/>
                    <a:pt x="0" y="16"/>
                  </a:cubicBezTo>
                  <a:cubicBezTo>
                    <a:pt x="2" y="13"/>
                    <a:pt x="4" y="11"/>
                    <a:pt x="5" y="9"/>
                  </a:cubicBezTo>
                  <a:cubicBezTo>
                    <a:pt x="6" y="6"/>
                    <a:pt x="8" y="4"/>
                    <a:pt x="9" y="1"/>
                  </a:cubicBezTo>
                  <a:cubicBezTo>
                    <a:pt x="10" y="0"/>
                    <a:pt x="10" y="0"/>
                    <a:pt x="11" y="1"/>
                  </a:cubicBezTo>
                  <a:cubicBezTo>
                    <a:pt x="12" y="2"/>
                    <a:pt x="7" y="5"/>
                    <a:pt x="11" y="7"/>
                  </a:cubicBezTo>
                  <a:cubicBezTo>
                    <a:pt x="23" y="15"/>
                    <a:pt x="23" y="15"/>
                    <a:pt x="23" y="15"/>
                  </a:cubicBezTo>
                  <a:cubicBezTo>
                    <a:pt x="43" y="16"/>
                    <a:pt x="43" y="16"/>
                    <a:pt x="43" y="16"/>
                  </a:cubicBezTo>
                  <a:cubicBezTo>
                    <a:pt x="49" y="16"/>
                    <a:pt x="49" y="12"/>
                    <a:pt x="50" y="13"/>
                  </a:cubicBezTo>
                  <a:cubicBezTo>
                    <a:pt x="51" y="13"/>
                    <a:pt x="51" y="14"/>
                    <a:pt x="50" y="14"/>
                  </a:cubicBezTo>
                  <a:cubicBezTo>
                    <a:pt x="49" y="17"/>
                    <a:pt x="47" y="19"/>
                    <a:pt x="46" y="21"/>
                  </a:cubicBezTo>
                  <a:cubicBezTo>
                    <a:pt x="44" y="24"/>
                    <a:pt x="43" y="26"/>
                    <a:pt x="41" y="29"/>
                  </a:cubicBezTo>
                  <a:cubicBezTo>
                    <a:pt x="41" y="30"/>
                    <a:pt x="40" y="30"/>
                    <a:pt x="40" y="30"/>
                  </a:cubicBezTo>
                  <a:cubicBezTo>
                    <a:pt x="39" y="29"/>
                    <a:pt x="42" y="26"/>
                    <a:pt x="39" y="25"/>
                  </a:cubicBezTo>
                  <a:cubicBezTo>
                    <a:pt x="38" y="24"/>
                    <a:pt x="37" y="24"/>
                    <a:pt x="36" y="24"/>
                  </a:cubicBezTo>
                  <a:lnTo>
                    <a:pt x="21" y="23"/>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9" name="Freeform 36"/>
            <p:cNvSpPr/>
            <p:nvPr/>
          </p:nvSpPr>
          <p:spPr bwMode="auto">
            <a:xfrm>
              <a:off x="-2740025" y="3271838"/>
              <a:ext cx="188912" cy="161925"/>
            </a:xfrm>
            <a:custGeom>
              <a:avLst/>
              <a:gdLst>
                <a:gd name="T0" fmla="*/ 35 w 50"/>
                <a:gd name="T1" fmla="*/ 32 h 43"/>
                <a:gd name="T2" fmla="*/ 34 w 50"/>
                <a:gd name="T3" fmla="*/ 32 h 43"/>
                <a:gd name="T4" fmla="*/ 36 w 50"/>
                <a:gd name="T5" fmla="*/ 31 h 43"/>
                <a:gd name="T6" fmla="*/ 41 w 50"/>
                <a:gd name="T7" fmla="*/ 11 h 43"/>
                <a:gd name="T8" fmla="*/ 29 w 50"/>
                <a:gd name="T9" fmla="*/ 7 h 43"/>
                <a:gd name="T10" fmla="*/ 25 w 50"/>
                <a:gd name="T11" fmla="*/ 39 h 43"/>
                <a:gd name="T12" fmla="*/ 7 w 50"/>
                <a:gd name="T13" fmla="*/ 35 h 43"/>
                <a:gd name="T14" fmla="*/ 3 w 50"/>
                <a:gd name="T15" fmla="*/ 25 h 43"/>
                <a:gd name="T16" fmla="*/ 0 w 50"/>
                <a:gd name="T17" fmla="*/ 24 h 43"/>
                <a:gd name="T18" fmla="*/ 1 w 50"/>
                <a:gd name="T19" fmla="*/ 23 h 43"/>
                <a:gd name="T20" fmla="*/ 10 w 50"/>
                <a:gd name="T21" fmla="*/ 15 h 43"/>
                <a:gd name="T22" fmla="*/ 11 w 50"/>
                <a:gd name="T23" fmla="*/ 14 h 43"/>
                <a:gd name="T24" fmla="*/ 12 w 50"/>
                <a:gd name="T25" fmla="*/ 14 h 43"/>
                <a:gd name="T26" fmla="*/ 10 w 50"/>
                <a:gd name="T27" fmla="*/ 17 h 43"/>
                <a:gd name="T28" fmla="*/ 8 w 50"/>
                <a:gd name="T29" fmla="*/ 34 h 43"/>
                <a:gd name="T30" fmla="*/ 18 w 50"/>
                <a:gd name="T31" fmla="*/ 37 h 43"/>
                <a:gd name="T32" fmla="*/ 22 w 50"/>
                <a:gd name="T33" fmla="*/ 5 h 43"/>
                <a:gd name="T34" fmla="*/ 42 w 50"/>
                <a:gd name="T35" fmla="*/ 10 h 43"/>
                <a:gd name="T36" fmla="*/ 46 w 50"/>
                <a:gd name="T37" fmla="*/ 21 h 43"/>
                <a:gd name="T38" fmla="*/ 50 w 50"/>
                <a:gd name="T39" fmla="*/ 22 h 43"/>
                <a:gd name="T40" fmla="*/ 50 w 50"/>
                <a:gd name="T41" fmla="*/ 23 h 43"/>
                <a:gd name="T42" fmla="*/ 35 w 50"/>
                <a:gd name="T43" fmla="*/ 3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43">
                  <a:moveTo>
                    <a:pt x="35" y="32"/>
                  </a:moveTo>
                  <a:cubicBezTo>
                    <a:pt x="35" y="33"/>
                    <a:pt x="35" y="33"/>
                    <a:pt x="34" y="32"/>
                  </a:cubicBezTo>
                  <a:cubicBezTo>
                    <a:pt x="34" y="32"/>
                    <a:pt x="35" y="31"/>
                    <a:pt x="36" y="31"/>
                  </a:cubicBezTo>
                  <a:cubicBezTo>
                    <a:pt x="41" y="25"/>
                    <a:pt x="46" y="18"/>
                    <a:pt x="41" y="11"/>
                  </a:cubicBezTo>
                  <a:cubicBezTo>
                    <a:pt x="38" y="6"/>
                    <a:pt x="33" y="4"/>
                    <a:pt x="29" y="7"/>
                  </a:cubicBezTo>
                  <a:cubicBezTo>
                    <a:pt x="19" y="14"/>
                    <a:pt x="37" y="31"/>
                    <a:pt x="25" y="39"/>
                  </a:cubicBezTo>
                  <a:cubicBezTo>
                    <a:pt x="19" y="43"/>
                    <a:pt x="11" y="41"/>
                    <a:pt x="7" y="35"/>
                  </a:cubicBezTo>
                  <a:cubicBezTo>
                    <a:pt x="4" y="30"/>
                    <a:pt x="4" y="26"/>
                    <a:pt x="3" y="25"/>
                  </a:cubicBezTo>
                  <a:cubicBezTo>
                    <a:pt x="2" y="23"/>
                    <a:pt x="1" y="25"/>
                    <a:pt x="0" y="24"/>
                  </a:cubicBezTo>
                  <a:cubicBezTo>
                    <a:pt x="0" y="23"/>
                    <a:pt x="0" y="23"/>
                    <a:pt x="1" y="23"/>
                  </a:cubicBezTo>
                  <a:cubicBezTo>
                    <a:pt x="10" y="15"/>
                    <a:pt x="10" y="15"/>
                    <a:pt x="10" y="15"/>
                  </a:cubicBezTo>
                  <a:cubicBezTo>
                    <a:pt x="11" y="14"/>
                    <a:pt x="11" y="14"/>
                    <a:pt x="11" y="14"/>
                  </a:cubicBezTo>
                  <a:cubicBezTo>
                    <a:pt x="12" y="14"/>
                    <a:pt x="12" y="14"/>
                    <a:pt x="12" y="14"/>
                  </a:cubicBezTo>
                  <a:cubicBezTo>
                    <a:pt x="13" y="15"/>
                    <a:pt x="11" y="15"/>
                    <a:pt x="10" y="17"/>
                  </a:cubicBezTo>
                  <a:cubicBezTo>
                    <a:pt x="6" y="23"/>
                    <a:pt x="4" y="28"/>
                    <a:pt x="8" y="34"/>
                  </a:cubicBezTo>
                  <a:cubicBezTo>
                    <a:pt x="11" y="38"/>
                    <a:pt x="14" y="39"/>
                    <a:pt x="18" y="37"/>
                  </a:cubicBezTo>
                  <a:cubicBezTo>
                    <a:pt x="26" y="31"/>
                    <a:pt x="8" y="14"/>
                    <a:pt x="22" y="5"/>
                  </a:cubicBezTo>
                  <a:cubicBezTo>
                    <a:pt x="28" y="0"/>
                    <a:pt x="37" y="2"/>
                    <a:pt x="42" y="10"/>
                  </a:cubicBezTo>
                  <a:cubicBezTo>
                    <a:pt x="46" y="15"/>
                    <a:pt x="45" y="19"/>
                    <a:pt x="46" y="21"/>
                  </a:cubicBezTo>
                  <a:cubicBezTo>
                    <a:pt x="48" y="23"/>
                    <a:pt x="49" y="21"/>
                    <a:pt x="50" y="22"/>
                  </a:cubicBezTo>
                  <a:cubicBezTo>
                    <a:pt x="50" y="23"/>
                    <a:pt x="50" y="23"/>
                    <a:pt x="50" y="23"/>
                  </a:cubicBezTo>
                  <a:lnTo>
                    <a:pt x="35" y="32"/>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0" name="Freeform 37"/>
            <p:cNvSpPr/>
            <p:nvPr/>
          </p:nvSpPr>
          <p:spPr bwMode="auto">
            <a:xfrm>
              <a:off x="-2835275" y="3076575"/>
              <a:ext cx="200025" cy="206375"/>
            </a:xfrm>
            <a:custGeom>
              <a:avLst/>
              <a:gdLst>
                <a:gd name="T0" fmla="*/ 17 w 53"/>
                <a:gd name="T1" fmla="*/ 48 h 55"/>
                <a:gd name="T2" fmla="*/ 14 w 53"/>
                <a:gd name="T3" fmla="*/ 55 h 55"/>
                <a:gd name="T4" fmla="*/ 13 w 53"/>
                <a:gd name="T5" fmla="*/ 54 h 55"/>
                <a:gd name="T6" fmla="*/ 11 w 53"/>
                <a:gd name="T7" fmla="*/ 46 h 55"/>
                <a:gd name="T8" fmla="*/ 8 w 53"/>
                <a:gd name="T9" fmla="*/ 38 h 55"/>
                <a:gd name="T10" fmla="*/ 8 w 53"/>
                <a:gd name="T11" fmla="*/ 36 h 55"/>
                <a:gd name="T12" fmla="*/ 14 w 53"/>
                <a:gd name="T13" fmla="*/ 40 h 55"/>
                <a:gd name="T14" fmla="*/ 27 w 53"/>
                <a:gd name="T15" fmla="*/ 35 h 55"/>
                <a:gd name="T16" fmla="*/ 22 w 53"/>
                <a:gd name="T17" fmla="*/ 20 h 55"/>
                <a:gd name="T18" fmla="*/ 9 w 53"/>
                <a:gd name="T19" fmla="*/ 25 h 55"/>
                <a:gd name="T20" fmla="*/ 7 w 53"/>
                <a:gd name="T21" fmla="*/ 31 h 55"/>
                <a:gd name="T22" fmla="*/ 5 w 53"/>
                <a:gd name="T23" fmla="*/ 30 h 55"/>
                <a:gd name="T24" fmla="*/ 3 w 53"/>
                <a:gd name="T25" fmla="*/ 22 h 55"/>
                <a:gd name="T26" fmla="*/ 0 w 53"/>
                <a:gd name="T27" fmla="*/ 14 h 55"/>
                <a:gd name="T28" fmla="*/ 0 w 53"/>
                <a:gd name="T29" fmla="*/ 13 h 55"/>
                <a:gd name="T30" fmla="*/ 6 w 53"/>
                <a:gd name="T31" fmla="*/ 16 h 55"/>
                <a:gd name="T32" fmla="*/ 36 w 53"/>
                <a:gd name="T33" fmla="*/ 6 h 55"/>
                <a:gd name="T34" fmla="*/ 38 w 53"/>
                <a:gd name="T35" fmla="*/ 0 h 55"/>
                <a:gd name="T36" fmla="*/ 39 w 53"/>
                <a:gd name="T37" fmla="*/ 1 h 55"/>
                <a:gd name="T38" fmla="*/ 42 w 53"/>
                <a:gd name="T39" fmla="*/ 9 h 55"/>
                <a:gd name="T40" fmla="*/ 45 w 53"/>
                <a:gd name="T41" fmla="*/ 17 h 55"/>
                <a:gd name="T42" fmla="*/ 44 w 53"/>
                <a:gd name="T43" fmla="*/ 18 h 55"/>
                <a:gd name="T44" fmla="*/ 39 w 53"/>
                <a:gd name="T45" fmla="*/ 15 h 55"/>
                <a:gd name="T46" fmla="*/ 24 w 53"/>
                <a:gd name="T47" fmla="*/ 20 h 55"/>
                <a:gd name="T48" fmla="*/ 29 w 53"/>
                <a:gd name="T49" fmla="*/ 35 h 55"/>
                <a:gd name="T50" fmla="*/ 44 w 53"/>
                <a:gd name="T51" fmla="*/ 30 h 55"/>
                <a:gd name="T52" fmla="*/ 46 w 53"/>
                <a:gd name="T53" fmla="*/ 24 h 55"/>
                <a:gd name="T54" fmla="*/ 47 w 53"/>
                <a:gd name="T55" fmla="*/ 24 h 55"/>
                <a:gd name="T56" fmla="*/ 50 w 53"/>
                <a:gd name="T57" fmla="*/ 33 h 55"/>
                <a:gd name="T58" fmla="*/ 53 w 53"/>
                <a:gd name="T59" fmla="*/ 41 h 55"/>
                <a:gd name="T60" fmla="*/ 52 w 53"/>
                <a:gd name="T61" fmla="*/ 42 h 55"/>
                <a:gd name="T62" fmla="*/ 47 w 53"/>
                <a:gd name="T63" fmla="*/ 38 h 55"/>
                <a:gd name="T64" fmla="*/ 17 w 53"/>
                <a:gd name="T65"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3" h="55">
                  <a:moveTo>
                    <a:pt x="17" y="48"/>
                  </a:moveTo>
                  <a:cubicBezTo>
                    <a:pt x="12" y="50"/>
                    <a:pt x="16" y="54"/>
                    <a:pt x="14" y="55"/>
                  </a:cubicBezTo>
                  <a:cubicBezTo>
                    <a:pt x="14" y="55"/>
                    <a:pt x="14" y="55"/>
                    <a:pt x="13" y="54"/>
                  </a:cubicBezTo>
                  <a:cubicBezTo>
                    <a:pt x="12" y="51"/>
                    <a:pt x="12" y="48"/>
                    <a:pt x="11" y="46"/>
                  </a:cubicBezTo>
                  <a:cubicBezTo>
                    <a:pt x="10" y="43"/>
                    <a:pt x="9" y="41"/>
                    <a:pt x="8" y="38"/>
                  </a:cubicBezTo>
                  <a:cubicBezTo>
                    <a:pt x="8" y="37"/>
                    <a:pt x="8" y="36"/>
                    <a:pt x="8" y="36"/>
                  </a:cubicBezTo>
                  <a:cubicBezTo>
                    <a:pt x="10" y="36"/>
                    <a:pt x="9" y="41"/>
                    <a:pt x="14" y="40"/>
                  </a:cubicBezTo>
                  <a:cubicBezTo>
                    <a:pt x="27" y="35"/>
                    <a:pt x="27" y="35"/>
                    <a:pt x="27" y="35"/>
                  </a:cubicBezTo>
                  <a:cubicBezTo>
                    <a:pt x="22" y="20"/>
                    <a:pt x="22" y="20"/>
                    <a:pt x="22" y="20"/>
                  </a:cubicBezTo>
                  <a:cubicBezTo>
                    <a:pt x="9" y="25"/>
                    <a:pt x="9" y="25"/>
                    <a:pt x="9" y="25"/>
                  </a:cubicBezTo>
                  <a:cubicBezTo>
                    <a:pt x="4" y="26"/>
                    <a:pt x="8" y="31"/>
                    <a:pt x="7" y="31"/>
                  </a:cubicBezTo>
                  <a:cubicBezTo>
                    <a:pt x="6" y="31"/>
                    <a:pt x="6" y="31"/>
                    <a:pt x="5" y="30"/>
                  </a:cubicBezTo>
                  <a:cubicBezTo>
                    <a:pt x="4" y="27"/>
                    <a:pt x="4" y="24"/>
                    <a:pt x="3" y="22"/>
                  </a:cubicBezTo>
                  <a:cubicBezTo>
                    <a:pt x="2" y="20"/>
                    <a:pt x="1" y="17"/>
                    <a:pt x="0" y="14"/>
                  </a:cubicBezTo>
                  <a:cubicBezTo>
                    <a:pt x="0" y="13"/>
                    <a:pt x="0" y="13"/>
                    <a:pt x="0" y="13"/>
                  </a:cubicBezTo>
                  <a:cubicBezTo>
                    <a:pt x="2" y="12"/>
                    <a:pt x="1" y="18"/>
                    <a:pt x="6" y="16"/>
                  </a:cubicBezTo>
                  <a:cubicBezTo>
                    <a:pt x="36" y="6"/>
                    <a:pt x="36" y="6"/>
                    <a:pt x="36" y="6"/>
                  </a:cubicBezTo>
                  <a:cubicBezTo>
                    <a:pt x="41" y="5"/>
                    <a:pt x="37" y="0"/>
                    <a:pt x="38" y="0"/>
                  </a:cubicBezTo>
                  <a:cubicBezTo>
                    <a:pt x="39" y="0"/>
                    <a:pt x="39" y="0"/>
                    <a:pt x="39" y="1"/>
                  </a:cubicBezTo>
                  <a:cubicBezTo>
                    <a:pt x="40" y="4"/>
                    <a:pt x="41" y="7"/>
                    <a:pt x="42" y="9"/>
                  </a:cubicBezTo>
                  <a:cubicBezTo>
                    <a:pt x="43" y="11"/>
                    <a:pt x="44" y="14"/>
                    <a:pt x="45" y="17"/>
                  </a:cubicBezTo>
                  <a:cubicBezTo>
                    <a:pt x="45" y="18"/>
                    <a:pt x="45" y="18"/>
                    <a:pt x="44" y="18"/>
                  </a:cubicBezTo>
                  <a:cubicBezTo>
                    <a:pt x="43" y="19"/>
                    <a:pt x="43" y="13"/>
                    <a:pt x="39" y="15"/>
                  </a:cubicBezTo>
                  <a:cubicBezTo>
                    <a:pt x="24" y="20"/>
                    <a:pt x="24" y="20"/>
                    <a:pt x="24" y="20"/>
                  </a:cubicBezTo>
                  <a:cubicBezTo>
                    <a:pt x="29" y="35"/>
                    <a:pt x="29" y="35"/>
                    <a:pt x="29" y="35"/>
                  </a:cubicBezTo>
                  <a:cubicBezTo>
                    <a:pt x="44" y="30"/>
                    <a:pt x="44" y="30"/>
                    <a:pt x="44" y="30"/>
                  </a:cubicBezTo>
                  <a:cubicBezTo>
                    <a:pt x="49" y="28"/>
                    <a:pt x="45" y="24"/>
                    <a:pt x="46" y="24"/>
                  </a:cubicBezTo>
                  <a:cubicBezTo>
                    <a:pt x="47" y="23"/>
                    <a:pt x="47" y="24"/>
                    <a:pt x="47" y="24"/>
                  </a:cubicBezTo>
                  <a:cubicBezTo>
                    <a:pt x="48" y="27"/>
                    <a:pt x="49" y="30"/>
                    <a:pt x="50" y="33"/>
                  </a:cubicBezTo>
                  <a:cubicBezTo>
                    <a:pt x="51" y="35"/>
                    <a:pt x="52" y="38"/>
                    <a:pt x="53" y="41"/>
                  </a:cubicBezTo>
                  <a:cubicBezTo>
                    <a:pt x="53" y="41"/>
                    <a:pt x="53" y="42"/>
                    <a:pt x="52" y="42"/>
                  </a:cubicBezTo>
                  <a:cubicBezTo>
                    <a:pt x="51" y="42"/>
                    <a:pt x="51" y="37"/>
                    <a:pt x="47" y="38"/>
                  </a:cubicBezTo>
                  <a:lnTo>
                    <a:pt x="17" y="48"/>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1" name="Freeform 38"/>
            <p:cNvSpPr/>
            <p:nvPr/>
          </p:nvSpPr>
          <p:spPr bwMode="auto">
            <a:xfrm>
              <a:off x="-2854325" y="2906713"/>
              <a:ext cx="163512" cy="146050"/>
            </a:xfrm>
            <a:custGeom>
              <a:avLst/>
              <a:gdLst>
                <a:gd name="T0" fmla="*/ 6 w 43"/>
                <a:gd name="T1" fmla="*/ 33 h 39"/>
                <a:gd name="T2" fmla="*/ 2 w 43"/>
                <a:gd name="T3" fmla="*/ 39 h 39"/>
                <a:gd name="T4" fmla="*/ 1 w 43"/>
                <a:gd name="T5" fmla="*/ 37 h 39"/>
                <a:gd name="T6" fmla="*/ 1 w 43"/>
                <a:gd name="T7" fmla="*/ 29 h 39"/>
                <a:gd name="T8" fmla="*/ 0 w 43"/>
                <a:gd name="T9" fmla="*/ 7 h 39"/>
                <a:gd name="T10" fmla="*/ 11 w 43"/>
                <a:gd name="T11" fmla="*/ 3 h 39"/>
                <a:gd name="T12" fmla="*/ 13 w 43"/>
                <a:gd name="T13" fmla="*/ 3 h 39"/>
                <a:gd name="T14" fmla="*/ 13 w 43"/>
                <a:gd name="T15" fmla="*/ 4 h 39"/>
                <a:gd name="T16" fmla="*/ 9 w 43"/>
                <a:gd name="T17" fmla="*/ 7 h 39"/>
                <a:gd name="T18" fmla="*/ 2 w 43"/>
                <a:gd name="T19" fmla="*/ 21 h 39"/>
                <a:gd name="T20" fmla="*/ 2 w 43"/>
                <a:gd name="T21" fmla="*/ 24 h 39"/>
                <a:gd name="T22" fmla="*/ 20 w 43"/>
                <a:gd name="T23" fmla="*/ 24 h 39"/>
                <a:gd name="T24" fmla="*/ 20 w 43"/>
                <a:gd name="T25" fmla="*/ 22 h 39"/>
                <a:gd name="T26" fmla="*/ 12 w 43"/>
                <a:gd name="T27" fmla="*/ 15 h 39"/>
                <a:gd name="T28" fmla="*/ 10 w 43"/>
                <a:gd name="T29" fmla="*/ 14 h 39"/>
                <a:gd name="T30" fmla="*/ 11 w 43"/>
                <a:gd name="T31" fmla="*/ 13 h 39"/>
                <a:gd name="T32" fmla="*/ 30 w 43"/>
                <a:gd name="T33" fmla="*/ 13 h 39"/>
                <a:gd name="T34" fmla="*/ 31 w 43"/>
                <a:gd name="T35" fmla="*/ 13 h 39"/>
                <a:gd name="T36" fmla="*/ 29 w 43"/>
                <a:gd name="T37" fmla="*/ 14 h 39"/>
                <a:gd name="T38" fmla="*/ 21 w 43"/>
                <a:gd name="T39" fmla="*/ 22 h 39"/>
                <a:gd name="T40" fmla="*/ 21 w 43"/>
                <a:gd name="T41" fmla="*/ 24 h 39"/>
                <a:gd name="T42" fmla="*/ 37 w 43"/>
                <a:gd name="T43" fmla="*/ 23 h 39"/>
                <a:gd name="T44" fmla="*/ 41 w 43"/>
                <a:gd name="T45" fmla="*/ 18 h 39"/>
                <a:gd name="T46" fmla="*/ 27 w 43"/>
                <a:gd name="T47" fmla="*/ 2 h 39"/>
                <a:gd name="T48" fmla="*/ 25 w 43"/>
                <a:gd name="T49" fmla="*/ 1 h 39"/>
                <a:gd name="T50" fmla="*/ 26 w 43"/>
                <a:gd name="T51" fmla="*/ 0 h 39"/>
                <a:gd name="T52" fmla="*/ 28 w 43"/>
                <a:gd name="T53" fmla="*/ 0 h 39"/>
                <a:gd name="T54" fmla="*/ 41 w 43"/>
                <a:gd name="T55" fmla="*/ 2 h 39"/>
                <a:gd name="T56" fmla="*/ 42 w 43"/>
                <a:gd name="T57" fmla="*/ 27 h 39"/>
                <a:gd name="T58" fmla="*/ 43 w 43"/>
                <a:gd name="T59" fmla="*/ 35 h 39"/>
                <a:gd name="T60" fmla="*/ 42 w 43"/>
                <a:gd name="T61" fmla="*/ 37 h 39"/>
                <a:gd name="T62" fmla="*/ 38 w 43"/>
                <a:gd name="T63" fmla="*/ 32 h 39"/>
                <a:gd name="T64" fmla="*/ 6 w 43"/>
                <a:gd name="T65"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 h="39">
                  <a:moveTo>
                    <a:pt x="6" y="33"/>
                  </a:moveTo>
                  <a:cubicBezTo>
                    <a:pt x="1" y="33"/>
                    <a:pt x="4" y="39"/>
                    <a:pt x="2" y="39"/>
                  </a:cubicBezTo>
                  <a:cubicBezTo>
                    <a:pt x="2" y="39"/>
                    <a:pt x="1" y="38"/>
                    <a:pt x="1" y="37"/>
                  </a:cubicBezTo>
                  <a:cubicBezTo>
                    <a:pt x="1" y="34"/>
                    <a:pt x="1" y="31"/>
                    <a:pt x="1" y="29"/>
                  </a:cubicBezTo>
                  <a:cubicBezTo>
                    <a:pt x="1" y="21"/>
                    <a:pt x="0" y="14"/>
                    <a:pt x="0" y="7"/>
                  </a:cubicBezTo>
                  <a:cubicBezTo>
                    <a:pt x="11" y="3"/>
                    <a:pt x="11" y="3"/>
                    <a:pt x="11" y="3"/>
                  </a:cubicBezTo>
                  <a:cubicBezTo>
                    <a:pt x="12" y="3"/>
                    <a:pt x="13" y="3"/>
                    <a:pt x="13" y="3"/>
                  </a:cubicBezTo>
                  <a:cubicBezTo>
                    <a:pt x="13" y="3"/>
                    <a:pt x="13" y="3"/>
                    <a:pt x="13" y="4"/>
                  </a:cubicBezTo>
                  <a:cubicBezTo>
                    <a:pt x="14" y="4"/>
                    <a:pt x="12" y="4"/>
                    <a:pt x="9" y="7"/>
                  </a:cubicBezTo>
                  <a:cubicBezTo>
                    <a:pt x="4" y="10"/>
                    <a:pt x="2" y="14"/>
                    <a:pt x="2" y="21"/>
                  </a:cubicBezTo>
                  <a:cubicBezTo>
                    <a:pt x="2" y="24"/>
                    <a:pt x="2" y="24"/>
                    <a:pt x="2" y="24"/>
                  </a:cubicBezTo>
                  <a:cubicBezTo>
                    <a:pt x="20" y="24"/>
                    <a:pt x="20" y="24"/>
                    <a:pt x="20" y="24"/>
                  </a:cubicBezTo>
                  <a:cubicBezTo>
                    <a:pt x="20" y="22"/>
                    <a:pt x="20" y="22"/>
                    <a:pt x="20" y="22"/>
                  </a:cubicBezTo>
                  <a:cubicBezTo>
                    <a:pt x="19" y="18"/>
                    <a:pt x="16" y="15"/>
                    <a:pt x="12" y="15"/>
                  </a:cubicBezTo>
                  <a:cubicBezTo>
                    <a:pt x="11" y="15"/>
                    <a:pt x="10" y="15"/>
                    <a:pt x="10" y="14"/>
                  </a:cubicBezTo>
                  <a:cubicBezTo>
                    <a:pt x="10" y="14"/>
                    <a:pt x="10" y="13"/>
                    <a:pt x="11" y="13"/>
                  </a:cubicBezTo>
                  <a:cubicBezTo>
                    <a:pt x="30" y="13"/>
                    <a:pt x="30" y="13"/>
                    <a:pt x="30" y="13"/>
                  </a:cubicBezTo>
                  <a:cubicBezTo>
                    <a:pt x="30" y="12"/>
                    <a:pt x="31" y="13"/>
                    <a:pt x="31" y="13"/>
                  </a:cubicBezTo>
                  <a:cubicBezTo>
                    <a:pt x="31" y="14"/>
                    <a:pt x="30" y="14"/>
                    <a:pt x="29" y="14"/>
                  </a:cubicBezTo>
                  <a:cubicBezTo>
                    <a:pt x="24" y="15"/>
                    <a:pt x="21" y="18"/>
                    <a:pt x="21" y="22"/>
                  </a:cubicBezTo>
                  <a:cubicBezTo>
                    <a:pt x="21" y="24"/>
                    <a:pt x="21" y="24"/>
                    <a:pt x="21" y="24"/>
                  </a:cubicBezTo>
                  <a:cubicBezTo>
                    <a:pt x="37" y="23"/>
                    <a:pt x="37" y="23"/>
                    <a:pt x="37" y="23"/>
                  </a:cubicBezTo>
                  <a:cubicBezTo>
                    <a:pt x="39" y="23"/>
                    <a:pt x="41" y="21"/>
                    <a:pt x="41" y="18"/>
                  </a:cubicBezTo>
                  <a:cubicBezTo>
                    <a:pt x="40" y="8"/>
                    <a:pt x="33" y="3"/>
                    <a:pt x="27" y="2"/>
                  </a:cubicBezTo>
                  <a:cubicBezTo>
                    <a:pt x="26" y="1"/>
                    <a:pt x="25" y="1"/>
                    <a:pt x="25" y="1"/>
                  </a:cubicBezTo>
                  <a:cubicBezTo>
                    <a:pt x="25" y="0"/>
                    <a:pt x="26" y="0"/>
                    <a:pt x="26" y="0"/>
                  </a:cubicBezTo>
                  <a:cubicBezTo>
                    <a:pt x="26" y="0"/>
                    <a:pt x="27" y="0"/>
                    <a:pt x="28" y="0"/>
                  </a:cubicBezTo>
                  <a:cubicBezTo>
                    <a:pt x="41" y="2"/>
                    <a:pt x="41" y="2"/>
                    <a:pt x="41" y="2"/>
                  </a:cubicBezTo>
                  <a:cubicBezTo>
                    <a:pt x="42" y="10"/>
                    <a:pt x="42" y="19"/>
                    <a:pt x="42" y="27"/>
                  </a:cubicBezTo>
                  <a:cubicBezTo>
                    <a:pt x="43" y="29"/>
                    <a:pt x="43" y="32"/>
                    <a:pt x="43" y="35"/>
                  </a:cubicBezTo>
                  <a:cubicBezTo>
                    <a:pt x="43" y="36"/>
                    <a:pt x="43" y="37"/>
                    <a:pt x="42" y="37"/>
                  </a:cubicBezTo>
                  <a:cubicBezTo>
                    <a:pt x="41" y="37"/>
                    <a:pt x="43" y="31"/>
                    <a:pt x="38" y="32"/>
                  </a:cubicBezTo>
                  <a:lnTo>
                    <a:pt x="6" y="33"/>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2" name="Freeform 39"/>
            <p:cNvSpPr/>
            <p:nvPr/>
          </p:nvSpPr>
          <p:spPr bwMode="auto">
            <a:xfrm>
              <a:off x="-2849563" y="2679700"/>
              <a:ext cx="188912" cy="200025"/>
            </a:xfrm>
            <a:custGeom>
              <a:avLst/>
              <a:gdLst>
                <a:gd name="T0" fmla="*/ 33 w 50"/>
                <a:gd name="T1" fmla="*/ 42 h 53"/>
                <a:gd name="T2" fmla="*/ 41 w 50"/>
                <a:gd name="T3" fmla="*/ 40 h 53"/>
                <a:gd name="T4" fmla="*/ 43 w 50"/>
                <a:gd name="T5" fmla="*/ 37 h 53"/>
                <a:gd name="T6" fmla="*/ 43 w 50"/>
                <a:gd name="T7" fmla="*/ 38 h 53"/>
                <a:gd name="T8" fmla="*/ 42 w 50"/>
                <a:gd name="T9" fmla="*/ 45 h 53"/>
                <a:gd name="T10" fmla="*/ 40 w 50"/>
                <a:gd name="T11" fmla="*/ 52 h 53"/>
                <a:gd name="T12" fmla="*/ 40 w 50"/>
                <a:gd name="T13" fmla="*/ 53 h 53"/>
                <a:gd name="T14" fmla="*/ 39 w 50"/>
                <a:gd name="T15" fmla="*/ 49 h 53"/>
                <a:gd name="T16" fmla="*/ 32 w 50"/>
                <a:gd name="T17" fmla="*/ 44 h 53"/>
                <a:gd name="T18" fmla="*/ 6 w 50"/>
                <a:gd name="T19" fmla="*/ 38 h 53"/>
                <a:gd name="T20" fmla="*/ 1 w 50"/>
                <a:gd name="T21" fmla="*/ 43 h 53"/>
                <a:gd name="T22" fmla="*/ 0 w 50"/>
                <a:gd name="T23" fmla="*/ 44 h 53"/>
                <a:gd name="T24" fmla="*/ 0 w 50"/>
                <a:gd name="T25" fmla="*/ 43 h 53"/>
                <a:gd name="T26" fmla="*/ 1 w 50"/>
                <a:gd name="T27" fmla="*/ 37 h 53"/>
                <a:gd name="T28" fmla="*/ 3 w 50"/>
                <a:gd name="T29" fmla="*/ 30 h 53"/>
                <a:gd name="T30" fmla="*/ 34 w 50"/>
                <a:gd name="T31" fmla="*/ 15 h 53"/>
                <a:gd name="T32" fmla="*/ 34 w 50"/>
                <a:gd name="T33" fmla="*/ 15 h 53"/>
                <a:gd name="T34" fmla="*/ 17 w 50"/>
                <a:gd name="T35" fmla="*/ 11 h 53"/>
                <a:gd name="T36" fmla="*/ 8 w 50"/>
                <a:gd name="T37" fmla="*/ 13 h 53"/>
                <a:gd name="T38" fmla="*/ 6 w 50"/>
                <a:gd name="T39" fmla="*/ 16 h 53"/>
                <a:gd name="T40" fmla="*/ 6 w 50"/>
                <a:gd name="T41" fmla="*/ 15 h 53"/>
                <a:gd name="T42" fmla="*/ 8 w 50"/>
                <a:gd name="T43" fmla="*/ 8 h 53"/>
                <a:gd name="T44" fmla="*/ 9 w 50"/>
                <a:gd name="T45" fmla="*/ 1 h 53"/>
                <a:gd name="T46" fmla="*/ 10 w 50"/>
                <a:gd name="T47" fmla="*/ 0 h 53"/>
                <a:gd name="T48" fmla="*/ 10 w 50"/>
                <a:gd name="T49" fmla="*/ 4 h 53"/>
                <a:gd name="T50" fmla="*/ 17 w 50"/>
                <a:gd name="T51" fmla="*/ 9 h 53"/>
                <a:gd name="T52" fmla="*/ 48 w 50"/>
                <a:gd name="T53" fmla="*/ 16 h 53"/>
                <a:gd name="T54" fmla="*/ 49 w 50"/>
                <a:gd name="T55" fmla="*/ 17 h 53"/>
                <a:gd name="T56" fmla="*/ 48 w 50"/>
                <a:gd name="T57" fmla="*/ 18 h 53"/>
                <a:gd name="T58" fmla="*/ 9 w 50"/>
                <a:gd name="T59" fmla="*/ 37 h 53"/>
                <a:gd name="T60" fmla="*/ 9 w 50"/>
                <a:gd name="T61" fmla="*/ 37 h 53"/>
                <a:gd name="T62" fmla="*/ 33 w 50"/>
                <a:gd name="T63"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53">
                  <a:moveTo>
                    <a:pt x="33" y="42"/>
                  </a:moveTo>
                  <a:cubicBezTo>
                    <a:pt x="37" y="44"/>
                    <a:pt x="40" y="42"/>
                    <a:pt x="41" y="40"/>
                  </a:cubicBezTo>
                  <a:cubicBezTo>
                    <a:pt x="42" y="39"/>
                    <a:pt x="42" y="37"/>
                    <a:pt x="43" y="37"/>
                  </a:cubicBezTo>
                  <a:cubicBezTo>
                    <a:pt x="43" y="38"/>
                    <a:pt x="44" y="38"/>
                    <a:pt x="43" y="38"/>
                  </a:cubicBezTo>
                  <a:cubicBezTo>
                    <a:pt x="43" y="40"/>
                    <a:pt x="42" y="43"/>
                    <a:pt x="42" y="45"/>
                  </a:cubicBezTo>
                  <a:cubicBezTo>
                    <a:pt x="41" y="48"/>
                    <a:pt x="41" y="50"/>
                    <a:pt x="40" y="52"/>
                  </a:cubicBezTo>
                  <a:cubicBezTo>
                    <a:pt x="40" y="53"/>
                    <a:pt x="40" y="53"/>
                    <a:pt x="40" y="53"/>
                  </a:cubicBezTo>
                  <a:cubicBezTo>
                    <a:pt x="39" y="52"/>
                    <a:pt x="39" y="51"/>
                    <a:pt x="39" y="49"/>
                  </a:cubicBezTo>
                  <a:cubicBezTo>
                    <a:pt x="39" y="47"/>
                    <a:pt x="37" y="45"/>
                    <a:pt x="32" y="44"/>
                  </a:cubicBezTo>
                  <a:cubicBezTo>
                    <a:pt x="6" y="38"/>
                    <a:pt x="6" y="38"/>
                    <a:pt x="6" y="38"/>
                  </a:cubicBezTo>
                  <a:cubicBezTo>
                    <a:pt x="3" y="40"/>
                    <a:pt x="2" y="41"/>
                    <a:pt x="1" y="43"/>
                  </a:cubicBezTo>
                  <a:cubicBezTo>
                    <a:pt x="1" y="44"/>
                    <a:pt x="1" y="44"/>
                    <a:pt x="0" y="44"/>
                  </a:cubicBezTo>
                  <a:cubicBezTo>
                    <a:pt x="0" y="44"/>
                    <a:pt x="0" y="44"/>
                    <a:pt x="0" y="43"/>
                  </a:cubicBezTo>
                  <a:cubicBezTo>
                    <a:pt x="0" y="41"/>
                    <a:pt x="1" y="39"/>
                    <a:pt x="1" y="37"/>
                  </a:cubicBezTo>
                  <a:cubicBezTo>
                    <a:pt x="3" y="30"/>
                    <a:pt x="3" y="30"/>
                    <a:pt x="3" y="30"/>
                  </a:cubicBezTo>
                  <a:cubicBezTo>
                    <a:pt x="34" y="15"/>
                    <a:pt x="34" y="15"/>
                    <a:pt x="34" y="15"/>
                  </a:cubicBezTo>
                  <a:cubicBezTo>
                    <a:pt x="34" y="15"/>
                    <a:pt x="34" y="15"/>
                    <a:pt x="34" y="15"/>
                  </a:cubicBezTo>
                  <a:cubicBezTo>
                    <a:pt x="17" y="11"/>
                    <a:pt x="17" y="11"/>
                    <a:pt x="17" y="11"/>
                  </a:cubicBezTo>
                  <a:cubicBezTo>
                    <a:pt x="12" y="10"/>
                    <a:pt x="9" y="11"/>
                    <a:pt x="8" y="13"/>
                  </a:cubicBezTo>
                  <a:cubicBezTo>
                    <a:pt x="7" y="14"/>
                    <a:pt x="7" y="16"/>
                    <a:pt x="6" y="16"/>
                  </a:cubicBezTo>
                  <a:cubicBezTo>
                    <a:pt x="6" y="16"/>
                    <a:pt x="6" y="15"/>
                    <a:pt x="6" y="15"/>
                  </a:cubicBezTo>
                  <a:cubicBezTo>
                    <a:pt x="6" y="13"/>
                    <a:pt x="7" y="10"/>
                    <a:pt x="8" y="8"/>
                  </a:cubicBezTo>
                  <a:cubicBezTo>
                    <a:pt x="8" y="6"/>
                    <a:pt x="8" y="3"/>
                    <a:pt x="9" y="1"/>
                  </a:cubicBezTo>
                  <a:cubicBezTo>
                    <a:pt x="9" y="0"/>
                    <a:pt x="9" y="0"/>
                    <a:pt x="10" y="0"/>
                  </a:cubicBezTo>
                  <a:cubicBezTo>
                    <a:pt x="11" y="1"/>
                    <a:pt x="10" y="2"/>
                    <a:pt x="10" y="4"/>
                  </a:cubicBezTo>
                  <a:cubicBezTo>
                    <a:pt x="11" y="6"/>
                    <a:pt x="12" y="8"/>
                    <a:pt x="17" y="9"/>
                  </a:cubicBezTo>
                  <a:cubicBezTo>
                    <a:pt x="48" y="16"/>
                    <a:pt x="48" y="16"/>
                    <a:pt x="48" y="16"/>
                  </a:cubicBezTo>
                  <a:cubicBezTo>
                    <a:pt x="49" y="16"/>
                    <a:pt x="50" y="17"/>
                    <a:pt x="49" y="17"/>
                  </a:cubicBezTo>
                  <a:cubicBezTo>
                    <a:pt x="49" y="18"/>
                    <a:pt x="49" y="18"/>
                    <a:pt x="48" y="18"/>
                  </a:cubicBezTo>
                  <a:cubicBezTo>
                    <a:pt x="9" y="37"/>
                    <a:pt x="9" y="37"/>
                    <a:pt x="9" y="37"/>
                  </a:cubicBezTo>
                  <a:cubicBezTo>
                    <a:pt x="9" y="37"/>
                    <a:pt x="9" y="37"/>
                    <a:pt x="9" y="37"/>
                  </a:cubicBezTo>
                  <a:lnTo>
                    <a:pt x="33" y="42"/>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3" name="Freeform 40"/>
            <p:cNvSpPr/>
            <p:nvPr/>
          </p:nvSpPr>
          <p:spPr bwMode="auto">
            <a:xfrm>
              <a:off x="-2794000" y="2536825"/>
              <a:ext cx="182562" cy="180975"/>
            </a:xfrm>
            <a:custGeom>
              <a:avLst/>
              <a:gdLst>
                <a:gd name="T0" fmla="*/ 40 w 48"/>
                <a:gd name="T1" fmla="*/ 33 h 48"/>
                <a:gd name="T2" fmla="*/ 40 w 48"/>
                <a:gd name="T3" fmla="*/ 18 h 48"/>
                <a:gd name="T4" fmla="*/ 35 w 48"/>
                <a:gd name="T5" fmla="*/ 11 h 48"/>
                <a:gd name="T6" fmla="*/ 36 w 48"/>
                <a:gd name="T7" fmla="*/ 11 h 48"/>
                <a:gd name="T8" fmla="*/ 38 w 48"/>
                <a:gd name="T9" fmla="*/ 12 h 48"/>
                <a:gd name="T10" fmla="*/ 48 w 48"/>
                <a:gd name="T11" fmla="*/ 20 h 48"/>
                <a:gd name="T12" fmla="*/ 42 w 48"/>
                <a:gd name="T13" fmla="*/ 33 h 48"/>
                <a:gd name="T14" fmla="*/ 36 w 48"/>
                <a:gd name="T15" fmla="*/ 47 h 48"/>
                <a:gd name="T16" fmla="*/ 35 w 48"/>
                <a:gd name="T17" fmla="*/ 47 h 48"/>
                <a:gd name="T18" fmla="*/ 34 w 48"/>
                <a:gd name="T19" fmla="*/ 46 h 48"/>
                <a:gd name="T20" fmla="*/ 9 w 48"/>
                <a:gd name="T21" fmla="*/ 9 h 48"/>
                <a:gd name="T22" fmla="*/ 7 w 48"/>
                <a:gd name="T23" fmla="*/ 13 h 48"/>
                <a:gd name="T24" fmla="*/ 8 w 48"/>
                <a:gd name="T25" fmla="*/ 29 h 48"/>
                <a:gd name="T26" fmla="*/ 11 w 48"/>
                <a:gd name="T27" fmla="*/ 33 h 48"/>
                <a:gd name="T28" fmla="*/ 10 w 48"/>
                <a:gd name="T29" fmla="*/ 34 h 48"/>
                <a:gd name="T30" fmla="*/ 9 w 48"/>
                <a:gd name="T31" fmla="*/ 33 h 48"/>
                <a:gd name="T32" fmla="*/ 0 w 48"/>
                <a:gd name="T33" fmla="*/ 25 h 48"/>
                <a:gd name="T34" fmla="*/ 6 w 48"/>
                <a:gd name="T35" fmla="*/ 13 h 48"/>
                <a:gd name="T36" fmla="*/ 11 w 48"/>
                <a:gd name="T37" fmla="*/ 0 h 48"/>
                <a:gd name="T38" fmla="*/ 12 w 48"/>
                <a:gd name="T39" fmla="*/ 0 h 48"/>
                <a:gd name="T40" fmla="*/ 14 w 48"/>
                <a:gd name="T41" fmla="*/ 1 h 48"/>
                <a:gd name="T42" fmla="*/ 38 w 48"/>
                <a:gd name="T43" fmla="*/ 38 h 48"/>
                <a:gd name="T44" fmla="*/ 40 w 48"/>
                <a:gd name="T45"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48">
                  <a:moveTo>
                    <a:pt x="40" y="33"/>
                  </a:moveTo>
                  <a:cubicBezTo>
                    <a:pt x="43" y="27"/>
                    <a:pt x="42" y="21"/>
                    <a:pt x="40" y="18"/>
                  </a:cubicBezTo>
                  <a:cubicBezTo>
                    <a:pt x="38" y="13"/>
                    <a:pt x="34" y="12"/>
                    <a:pt x="35" y="11"/>
                  </a:cubicBezTo>
                  <a:cubicBezTo>
                    <a:pt x="35" y="11"/>
                    <a:pt x="35" y="11"/>
                    <a:pt x="36" y="11"/>
                  </a:cubicBezTo>
                  <a:cubicBezTo>
                    <a:pt x="36" y="11"/>
                    <a:pt x="37" y="11"/>
                    <a:pt x="38" y="12"/>
                  </a:cubicBezTo>
                  <a:cubicBezTo>
                    <a:pt x="48" y="20"/>
                    <a:pt x="48" y="20"/>
                    <a:pt x="48" y="20"/>
                  </a:cubicBezTo>
                  <a:cubicBezTo>
                    <a:pt x="46" y="24"/>
                    <a:pt x="44" y="29"/>
                    <a:pt x="42" y="33"/>
                  </a:cubicBezTo>
                  <a:cubicBezTo>
                    <a:pt x="40" y="38"/>
                    <a:pt x="38" y="42"/>
                    <a:pt x="36" y="47"/>
                  </a:cubicBezTo>
                  <a:cubicBezTo>
                    <a:pt x="35" y="47"/>
                    <a:pt x="35" y="48"/>
                    <a:pt x="35" y="47"/>
                  </a:cubicBezTo>
                  <a:cubicBezTo>
                    <a:pt x="34" y="47"/>
                    <a:pt x="34" y="47"/>
                    <a:pt x="34" y="46"/>
                  </a:cubicBezTo>
                  <a:cubicBezTo>
                    <a:pt x="9" y="9"/>
                    <a:pt x="9" y="9"/>
                    <a:pt x="9" y="9"/>
                  </a:cubicBezTo>
                  <a:cubicBezTo>
                    <a:pt x="7" y="13"/>
                    <a:pt x="7" y="13"/>
                    <a:pt x="7" y="13"/>
                  </a:cubicBezTo>
                  <a:cubicBezTo>
                    <a:pt x="4" y="19"/>
                    <a:pt x="5" y="24"/>
                    <a:pt x="8" y="29"/>
                  </a:cubicBezTo>
                  <a:cubicBezTo>
                    <a:pt x="11" y="33"/>
                    <a:pt x="11" y="33"/>
                    <a:pt x="11" y="33"/>
                  </a:cubicBezTo>
                  <a:cubicBezTo>
                    <a:pt x="11" y="34"/>
                    <a:pt x="11" y="34"/>
                    <a:pt x="10" y="34"/>
                  </a:cubicBezTo>
                  <a:cubicBezTo>
                    <a:pt x="10" y="33"/>
                    <a:pt x="10" y="33"/>
                    <a:pt x="9" y="33"/>
                  </a:cubicBezTo>
                  <a:cubicBezTo>
                    <a:pt x="0" y="25"/>
                    <a:pt x="0" y="25"/>
                    <a:pt x="0" y="25"/>
                  </a:cubicBezTo>
                  <a:cubicBezTo>
                    <a:pt x="2" y="21"/>
                    <a:pt x="4" y="17"/>
                    <a:pt x="6" y="13"/>
                  </a:cubicBezTo>
                  <a:cubicBezTo>
                    <a:pt x="8" y="9"/>
                    <a:pt x="9" y="5"/>
                    <a:pt x="11" y="0"/>
                  </a:cubicBezTo>
                  <a:cubicBezTo>
                    <a:pt x="12" y="0"/>
                    <a:pt x="12" y="0"/>
                    <a:pt x="12" y="0"/>
                  </a:cubicBezTo>
                  <a:cubicBezTo>
                    <a:pt x="13" y="0"/>
                    <a:pt x="13" y="1"/>
                    <a:pt x="14" y="1"/>
                  </a:cubicBezTo>
                  <a:cubicBezTo>
                    <a:pt x="38" y="38"/>
                    <a:pt x="38" y="38"/>
                    <a:pt x="38" y="38"/>
                  </a:cubicBezTo>
                  <a:lnTo>
                    <a:pt x="40" y="33"/>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4" name="Freeform 41"/>
            <p:cNvSpPr/>
            <p:nvPr/>
          </p:nvSpPr>
          <p:spPr bwMode="auto">
            <a:xfrm>
              <a:off x="-2720975" y="2359025"/>
              <a:ext cx="222250" cy="227013"/>
            </a:xfrm>
            <a:custGeom>
              <a:avLst/>
              <a:gdLst>
                <a:gd name="T0" fmla="*/ 7 w 59"/>
                <a:gd name="T1" fmla="*/ 34 h 60"/>
                <a:gd name="T2" fmla="*/ 0 w 59"/>
                <a:gd name="T3" fmla="*/ 35 h 60"/>
                <a:gd name="T4" fmla="*/ 0 w 59"/>
                <a:gd name="T5" fmla="*/ 34 h 60"/>
                <a:gd name="T6" fmla="*/ 6 w 59"/>
                <a:gd name="T7" fmla="*/ 27 h 60"/>
                <a:gd name="T8" fmla="*/ 11 w 59"/>
                <a:gd name="T9" fmla="*/ 20 h 60"/>
                <a:gd name="T10" fmla="*/ 12 w 59"/>
                <a:gd name="T11" fmla="*/ 20 h 60"/>
                <a:gd name="T12" fmla="*/ 12 w 59"/>
                <a:gd name="T13" fmla="*/ 27 h 60"/>
                <a:gd name="T14" fmla="*/ 23 w 59"/>
                <a:gd name="T15" fmla="*/ 36 h 60"/>
                <a:gd name="T16" fmla="*/ 33 w 59"/>
                <a:gd name="T17" fmla="*/ 23 h 60"/>
                <a:gd name="T18" fmla="*/ 22 w 59"/>
                <a:gd name="T19" fmla="*/ 14 h 60"/>
                <a:gd name="T20" fmla="*/ 16 w 59"/>
                <a:gd name="T21" fmla="*/ 16 h 60"/>
                <a:gd name="T22" fmla="*/ 16 w 59"/>
                <a:gd name="T23" fmla="*/ 14 h 60"/>
                <a:gd name="T24" fmla="*/ 21 w 59"/>
                <a:gd name="T25" fmla="*/ 8 h 60"/>
                <a:gd name="T26" fmla="*/ 26 w 59"/>
                <a:gd name="T27" fmla="*/ 1 h 60"/>
                <a:gd name="T28" fmla="*/ 28 w 59"/>
                <a:gd name="T29" fmla="*/ 1 h 60"/>
                <a:gd name="T30" fmla="*/ 28 w 59"/>
                <a:gd name="T31" fmla="*/ 7 h 60"/>
                <a:gd name="T32" fmla="*/ 52 w 59"/>
                <a:gd name="T33" fmla="*/ 27 h 60"/>
                <a:gd name="T34" fmla="*/ 59 w 59"/>
                <a:gd name="T35" fmla="*/ 26 h 60"/>
                <a:gd name="T36" fmla="*/ 59 w 59"/>
                <a:gd name="T37" fmla="*/ 27 h 60"/>
                <a:gd name="T38" fmla="*/ 53 w 59"/>
                <a:gd name="T39" fmla="*/ 34 h 60"/>
                <a:gd name="T40" fmla="*/ 48 w 59"/>
                <a:gd name="T41" fmla="*/ 40 h 60"/>
                <a:gd name="T42" fmla="*/ 47 w 59"/>
                <a:gd name="T43" fmla="*/ 41 h 60"/>
                <a:gd name="T44" fmla="*/ 47 w 59"/>
                <a:gd name="T45" fmla="*/ 34 h 60"/>
                <a:gd name="T46" fmla="*/ 34 w 59"/>
                <a:gd name="T47" fmla="*/ 24 h 60"/>
                <a:gd name="T48" fmla="*/ 24 w 59"/>
                <a:gd name="T49" fmla="*/ 36 h 60"/>
                <a:gd name="T50" fmla="*/ 37 w 59"/>
                <a:gd name="T51" fmla="*/ 46 h 60"/>
                <a:gd name="T52" fmla="*/ 43 w 59"/>
                <a:gd name="T53" fmla="*/ 45 h 60"/>
                <a:gd name="T54" fmla="*/ 43 w 59"/>
                <a:gd name="T55" fmla="*/ 46 h 60"/>
                <a:gd name="T56" fmla="*/ 38 w 59"/>
                <a:gd name="T57" fmla="*/ 53 h 60"/>
                <a:gd name="T58" fmla="*/ 33 w 59"/>
                <a:gd name="T59" fmla="*/ 60 h 60"/>
                <a:gd name="T60" fmla="*/ 31 w 59"/>
                <a:gd name="T61" fmla="*/ 60 h 60"/>
                <a:gd name="T62" fmla="*/ 31 w 59"/>
                <a:gd name="T63" fmla="*/ 53 h 60"/>
                <a:gd name="T64" fmla="*/ 7 w 59"/>
                <a:gd name="T65"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 h="60">
                  <a:moveTo>
                    <a:pt x="7" y="34"/>
                  </a:moveTo>
                  <a:cubicBezTo>
                    <a:pt x="3" y="31"/>
                    <a:pt x="1" y="36"/>
                    <a:pt x="0" y="35"/>
                  </a:cubicBezTo>
                  <a:cubicBezTo>
                    <a:pt x="0" y="35"/>
                    <a:pt x="0" y="34"/>
                    <a:pt x="0" y="34"/>
                  </a:cubicBezTo>
                  <a:cubicBezTo>
                    <a:pt x="2" y="31"/>
                    <a:pt x="4" y="29"/>
                    <a:pt x="6" y="27"/>
                  </a:cubicBezTo>
                  <a:cubicBezTo>
                    <a:pt x="7" y="25"/>
                    <a:pt x="9" y="23"/>
                    <a:pt x="11" y="20"/>
                  </a:cubicBezTo>
                  <a:cubicBezTo>
                    <a:pt x="11" y="20"/>
                    <a:pt x="12" y="20"/>
                    <a:pt x="12" y="20"/>
                  </a:cubicBezTo>
                  <a:cubicBezTo>
                    <a:pt x="14" y="21"/>
                    <a:pt x="8" y="24"/>
                    <a:pt x="12" y="27"/>
                  </a:cubicBezTo>
                  <a:cubicBezTo>
                    <a:pt x="23" y="36"/>
                    <a:pt x="23" y="36"/>
                    <a:pt x="23" y="36"/>
                  </a:cubicBezTo>
                  <a:cubicBezTo>
                    <a:pt x="33" y="23"/>
                    <a:pt x="33" y="23"/>
                    <a:pt x="33" y="23"/>
                  </a:cubicBezTo>
                  <a:cubicBezTo>
                    <a:pt x="22" y="14"/>
                    <a:pt x="22" y="14"/>
                    <a:pt x="22" y="14"/>
                  </a:cubicBezTo>
                  <a:cubicBezTo>
                    <a:pt x="18" y="11"/>
                    <a:pt x="17" y="17"/>
                    <a:pt x="16" y="16"/>
                  </a:cubicBezTo>
                  <a:cubicBezTo>
                    <a:pt x="15" y="15"/>
                    <a:pt x="15" y="15"/>
                    <a:pt x="16" y="14"/>
                  </a:cubicBezTo>
                  <a:cubicBezTo>
                    <a:pt x="18" y="12"/>
                    <a:pt x="20" y="10"/>
                    <a:pt x="21" y="8"/>
                  </a:cubicBezTo>
                  <a:cubicBezTo>
                    <a:pt x="23" y="6"/>
                    <a:pt x="24" y="3"/>
                    <a:pt x="26" y="1"/>
                  </a:cubicBezTo>
                  <a:cubicBezTo>
                    <a:pt x="27" y="0"/>
                    <a:pt x="27" y="0"/>
                    <a:pt x="28" y="1"/>
                  </a:cubicBezTo>
                  <a:cubicBezTo>
                    <a:pt x="29" y="2"/>
                    <a:pt x="24" y="4"/>
                    <a:pt x="28" y="7"/>
                  </a:cubicBezTo>
                  <a:cubicBezTo>
                    <a:pt x="52" y="27"/>
                    <a:pt x="52" y="27"/>
                    <a:pt x="52" y="27"/>
                  </a:cubicBezTo>
                  <a:cubicBezTo>
                    <a:pt x="56" y="30"/>
                    <a:pt x="58" y="25"/>
                    <a:pt x="59" y="26"/>
                  </a:cubicBezTo>
                  <a:cubicBezTo>
                    <a:pt x="59" y="26"/>
                    <a:pt x="59" y="26"/>
                    <a:pt x="59" y="27"/>
                  </a:cubicBezTo>
                  <a:cubicBezTo>
                    <a:pt x="57" y="30"/>
                    <a:pt x="55" y="32"/>
                    <a:pt x="53" y="34"/>
                  </a:cubicBezTo>
                  <a:cubicBezTo>
                    <a:pt x="52" y="36"/>
                    <a:pt x="50" y="38"/>
                    <a:pt x="48" y="40"/>
                  </a:cubicBezTo>
                  <a:cubicBezTo>
                    <a:pt x="48" y="41"/>
                    <a:pt x="47" y="41"/>
                    <a:pt x="47" y="41"/>
                  </a:cubicBezTo>
                  <a:cubicBezTo>
                    <a:pt x="46" y="40"/>
                    <a:pt x="51" y="37"/>
                    <a:pt x="47" y="34"/>
                  </a:cubicBezTo>
                  <a:cubicBezTo>
                    <a:pt x="34" y="24"/>
                    <a:pt x="34" y="24"/>
                    <a:pt x="34" y="24"/>
                  </a:cubicBezTo>
                  <a:cubicBezTo>
                    <a:pt x="24" y="36"/>
                    <a:pt x="24" y="36"/>
                    <a:pt x="24" y="36"/>
                  </a:cubicBezTo>
                  <a:cubicBezTo>
                    <a:pt x="37" y="46"/>
                    <a:pt x="37" y="46"/>
                    <a:pt x="37" y="46"/>
                  </a:cubicBezTo>
                  <a:cubicBezTo>
                    <a:pt x="41" y="50"/>
                    <a:pt x="42" y="44"/>
                    <a:pt x="43" y="45"/>
                  </a:cubicBezTo>
                  <a:cubicBezTo>
                    <a:pt x="44" y="45"/>
                    <a:pt x="44" y="46"/>
                    <a:pt x="43" y="46"/>
                  </a:cubicBezTo>
                  <a:cubicBezTo>
                    <a:pt x="41" y="49"/>
                    <a:pt x="39" y="51"/>
                    <a:pt x="38" y="53"/>
                  </a:cubicBezTo>
                  <a:cubicBezTo>
                    <a:pt x="36" y="55"/>
                    <a:pt x="35" y="57"/>
                    <a:pt x="33" y="60"/>
                  </a:cubicBezTo>
                  <a:cubicBezTo>
                    <a:pt x="32" y="60"/>
                    <a:pt x="32" y="60"/>
                    <a:pt x="31" y="60"/>
                  </a:cubicBezTo>
                  <a:cubicBezTo>
                    <a:pt x="30" y="59"/>
                    <a:pt x="35" y="57"/>
                    <a:pt x="31" y="53"/>
                  </a:cubicBezTo>
                  <a:lnTo>
                    <a:pt x="7" y="34"/>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5" name="Freeform 42"/>
            <p:cNvSpPr/>
            <p:nvPr/>
          </p:nvSpPr>
          <p:spPr bwMode="auto">
            <a:xfrm>
              <a:off x="-2563813" y="2243138"/>
              <a:ext cx="196850" cy="195263"/>
            </a:xfrm>
            <a:custGeom>
              <a:avLst/>
              <a:gdLst>
                <a:gd name="T0" fmla="*/ 7 w 52"/>
                <a:gd name="T1" fmla="*/ 19 h 52"/>
                <a:gd name="T2" fmla="*/ 0 w 52"/>
                <a:gd name="T3" fmla="*/ 19 h 52"/>
                <a:gd name="T4" fmla="*/ 1 w 52"/>
                <a:gd name="T5" fmla="*/ 17 h 52"/>
                <a:gd name="T6" fmla="*/ 8 w 52"/>
                <a:gd name="T7" fmla="*/ 12 h 52"/>
                <a:gd name="T8" fmla="*/ 25 w 52"/>
                <a:gd name="T9" fmla="*/ 0 h 52"/>
                <a:gd name="T10" fmla="*/ 35 w 52"/>
                <a:gd name="T11" fmla="*/ 7 h 52"/>
                <a:gd name="T12" fmla="*/ 36 w 52"/>
                <a:gd name="T13" fmla="*/ 8 h 52"/>
                <a:gd name="T14" fmla="*/ 36 w 52"/>
                <a:gd name="T15" fmla="*/ 9 h 52"/>
                <a:gd name="T16" fmla="*/ 30 w 52"/>
                <a:gd name="T17" fmla="*/ 7 h 52"/>
                <a:gd name="T18" fmla="*/ 15 w 52"/>
                <a:gd name="T19" fmla="*/ 9 h 52"/>
                <a:gd name="T20" fmla="*/ 12 w 52"/>
                <a:gd name="T21" fmla="*/ 11 h 52"/>
                <a:gd name="T22" fmla="*/ 22 w 52"/>
                <a:gd name="T23" fmla="*/ 25 h 52"/>
                <a:gd name="T24" fmla="*/ 23 w 52"/>
                <a:gd name="T25" fmla="*/ 24 h 52"/>
                <a:gd name="T26" fmla="*/ 25 w 52"/>
                <a:gd name="T27" fmla="*/ 14 h 52"/>
                <a:gd name="T28" fmla="*/ 25 w 52"/>
                <a:gd name="T29" fmla="*/ 12 h 52"/>
                <a:gd name="T30" fmla="*/ 26 w 52"/>
                <a:gd name="T31" fmla="*/ 12 h 52"/>
                <a:gd name="T32" fmla="*/ 37 w 52"/>
                <a:gd name="T33" fmla="*/ 28 h 52"/>
                <a:gd name="T34" fmla="*/ 37 w 52"/>
                <a:gd name="T35" fmla="*/ 29 h 52"/>
                <a:gd name="T36" fmla="*/ 35 w 52"/>
                <a:gd name="T37" fmla="*/ 28 h 52"/>
                <a:gd name="T38" fmla="*/ 24 w 52"/>
                <a:gd name="T39" fmla="*/ 26 h 52"/>
                <a:gd name="T40" fmla="*/ 23 w 52"/>
                <a:gd name="T41" fmla="*/ 26 h 52"/>
                <a:gd name="T42" fmla="*/ 32 w 52"/>
                <a:gd name="T43" fmla="*/ 39 h 52"/>
                <a:gd name="T44" fmla="*/ 39 w 52"/>
                <a:gd name="T45" fmla="*/ 40 h 52"/>
                <a:gd name="T46" fmla="*/ 45 w 52"/>
                <a:gd name="T47" fmla="*/ 20 h 52"/>
                <a:gd name="T48" fmla="*/ 44 w 52"/>
                <a:gd name="T49" fmla="*/ 18 h 52"/>
                <a:gd name="T50" fmla="*/ 45 w 52"/>
                <a:gd name="T51" fmla="*/ 18 h 52"/>
                <a:gd name="T52" fmla="*/ 46 w 52"/>
                <a:gd name="T53" fmla="*/ 19 h 52"/>
                <a:gd name="T54" fmla="*/ 52 w 52"/>
                <a:gd name="T55" fmla="*/ 32 h 52"/>
                <a:gd name="T56" fmla="*/ 32 w 52"/>
                <a:gd name="T57" fmla="*/ 46 h 52"/>
                <a:gd name="T58" fmla="*/ 25 w 52"/>
                <a:gd name="T59" fmla="*/ 51 h 52"/>
                <a:gd name="T60" fmla="*/ 23 w 52"/>
                <a:gd name="T61" fmla="*/ 51 h 52"/>
                <a:gd name="T62" fmla="*/ 25 w 52"/>
                <a:gd name="T63" fmla="*/ 45 h 52"/>
                <a:gd name="T64" fmla="*/ 7 w 52"/>
                <a:gd name="T65"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2" h="52">
                  <a:moveTo>
                    <a:pt x="7" y="19"/>
                  </a:moveTo>
                  <a:cubicBezTo>
                    <a:pt x="4" y="15"/>
                    <a:pt x="1" y="20"/>
                    <a:pt x="0" y="19"/>
                  </a:cubicBezTo>
                  <a:cubicBezTo>
                    <a:pt x="0" y="18"/>
                    <a:pt x="0" y="18"/>
                    <a:pt x="1" y="17"/>
                  </a:cubicBezTo>
                  <a:cubicBezTo>
                    <a:pt x="3" y="16"/>
                    <a:pt x="6" y="14"/>
                    <a:pt x="8" y="12"/>
                  </a:cubicBezTo>
                  <a:cubicBezTo>
                    <a:pt x="14" y="8"/>
                    <a:pt x="20" y="4"/>
                    <a:pt x="25" y="0"/>
                  </a:cubicBezTo>
                  <a:cubicBezTo>
                    <a:pt x="35" y="7"/>
                    <a:pt x="35" y="7"/>
                    <a:pt x="35" y="7"/>
                  </a:cubicBezTo>
                  <a:cubicBezTo>
                    <a:pt x="35" y="8"/>
                    <a:pt x="36" y="8"/>
                    <a:pt x="36" y="8"/>
                  </a:cubicBezTo>
                  <a:cubicBezTo>
                    <a:pt x="36" y="9"/>
                    <a:pt x="36" y="9"/>
                    <a:pt x="36" y="9"/>
                  </a:cubicBezTo>
                  <a:cubicBezTo>
                    <a:pt x="35" y="9"/>
                    <a:pt x="35" y="9"/>
                    <a:pt x="30" y="7"/>
                  </a:cubicBezTo>
                  <a:cubicBezTo>
                    <a:pt x="25" y="5"/>
                    <a:pt x="21" y="5"/>
                    <a:pt x="15" y="9"/>
                  </a:cubicBezTo>
                  <a:cubicBezTo>
                    <a:pt x="12" y="11"/>
                    <a:pt x="12" y="11"/>
                    <a:pt x="12" y="11"/>
                  </a:cubicBezTo>
                  <a:cubicBezTo>
                    <a:pt x="22" y="25"/>
                    <a:pt x="22" y="25"/>
                    <a:pt x="22" y="25"/>
                  </a:cubicBezTo>
                  <a:cubicBezTo>
                    <a:pt x="23" y="24"/>
                    <a:pt x="23" y="24"/>
                    <a:pt x="23" y="24"/>
                  </a:cubicBezTo>
                  <a:cubicBezTo>
                    <a:pt x="27" y="22"/>
                    <a:pt x="28" y="18"/>
                    <a:pt x="25" y="14"/>
                  </a:cubicBezTo>
                  <a:cubicBezTo>
                    <a:pt x="25" y="13"/>
                    <a:pt x="25" y="12"/>
                    <a:pt x="25" y="12"/>
                  </a:cubicBezTo>
                  <a:cubicBezTo>
                    <a:pt x="25" y="12"/>
                    <a:pt x="26" y="12"/>
                    <a:pt x="26" y="12"/>
                  </a:cubicBezTo>
                  <a:cubicBezTo>
                    <a:pt x="37" y="28"/>
                    <a:pt x="37" y="28"/>
                    <a:pt x="37" y="28"/>
                  </a:cubicBezTo>
                  <a:cubicBezTo>
                    <a:pt x="37" y="28"/>
                    <a:pt x="37" y="28"/>
                    <a:pt x="37" y="29"/>
                  </a:cubicBezTo>
                  <a:cubicBezTo>
                    <a:pt x="36" y="29"/>
                    <a:pt x="36" y="29"/>
                    <a:pt x="35" y="28"/>
                  </a:cubicBezTo>
                  <a:cubicBezTo>
                    <a:pt x="32" y="24"/>
                    <a:pt x="28" y="23"/>
                    <a:pt x="24" y="26"/>
                  </a:cubicBezTo>
                  <a:cubicBezTo>
                    <a:pt x="23" y="26"/>
                    <a:pt x="23" y="26"/>
                    <a:pt x="23" y="26"/>
                  </a:cubicBezTo>
                  <a:cubicBezTo>
                    <a:pt x="32" y="39"/>
                    <a:pt x="32" y="39"/>
                    <a:pt x="32" y="39"/>
                  </a:cubicBezTo>
                  <a:cubicBezTo>
                    <a:pt x="34" y="41"/>
                    <a:pt x="35" y="42"/>
                    <a:pt x="39" y="40"/>
                  </a:cubicBezTo>
                  <a:cubicBezTo>
                    <a:pt x="46" y="34"/>
                    <a:pt x="47" y="26"/>
                    <a:pt x="45" y="20"/>
                  </a:cubicBezTo>
                  <a:cubicBezTo>
                    <a:pt x="44" y="18"/>
                    <a:pt x="44" y="18"/>
                    <a:pt x="44" y="18"/>
                  </a:cubicBezTo>
                  <a:cubicBezTo>
                    <a:pt x="45" y="17"/>
                    <a:pt x="45" y="17"/>
                    <a:pt x="45" y="18"/>
                  </a:cubicBezTo>
                  <a:cubicBezTo>
                    <a:pt x="45" y="18"/>
                    <a:pt x="46" y="19"/>
                    <a:pt x="46" y="19"/>
                  </a:cubicBezTo>
                  <a:cubicBezTo>
                    <a:pt x="52" y="32"/>
                    <a:pt x="52" y="32"/>
                    <a:pt x="52" y="32"/>
                  </a:cubicBezTo>
                  <a:cubicBezTo>
                    <a:pt x="45" y="37"/>
                    <a:pt x="39" y="41"/>
                    <a:pt x="32" y="46"/>
                  </a:cubicBezTo>
                  <a:cubicBezTo>
                    <a:pt x="30" y="48"/>
                    <a:pt x="27" y="49"/>
                    <a:pt x="25" y="51"/>
                  </a:cubicBezTo>
                  <a:cubicBezTo>
                    <a:pt x="24" y="52"/>
                    <a:pt x="24" y="52"/>
                    <a:pt x="23" y="51"/>
                  </a:cubicBezTo>
                  <a:cubicBezTo>
                    <a:pt x="22" y="50"/>
                    <a:pt x="28" y="49"/>
                    <a:pt x="25" y="45"/>
                  </a:cubicBezTo>
                  <a:lnTo>
                    <a:pt x="7" y="19"/>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6" name="Freeform 43"/>
            <p:cNvSpPr/>
            <p:nvPr/>
          </p:nvSpPr>
          <p:spPr bwMode="auto">
            <a:xfrm>
              <a:off x="-2397125" y="2141538"/>
              <a:ext cx="188912" cy="203200"/>
            </a:xfrm>
            <a:custGeom>
              <a:avLst/>
              <a:gdLst>
                <a:gd name="T0" fmla="*/ 19 w 50"/>
                <a:gd name="T1" fmla="*/ 42 h 54"/>
                <a:gd name="T2" fmla="*/ 26 w 50"/>
                <a:gd name="T3" fmla="*/ 48 h 54"/>
                <a:gd name="T4" fmla="*/ 29 w 50"/>
                <a:gd name="T5" fmla="*/ 48 h 54"/>
                <a:gd name="T6" fmla="*/ 28 w 50"/>
                <a:gd name="T7" fmla="*/ 49 h 54"/>
                <a:gd name="T8" fmla="*/ 22 w 50"/>
                <a:gd name="T9" fmla="*/ 51 h 54"/>
                <a:gd name="T10" fmla="*/ 15 w 50"/>
                <a:gd name="T11" fmla="*/ 54 h 54"/>
                <a:gd name="T12" fmla="*/ 14 w 50"/>
                <a:gd name="T13" fmla="*/ 54 h 54"/>
                <a:gd name="T14" fmla="*/ 17 w 50"/>
                <a:gd name="T15" fmla="*/ 51 h 54"/>
                <a:gd name="T16" fmla="*/ 18 w 50"/>
                <a:gd name="T17" fmla="*/ 43 h 54"/>
                <a:gd name="T18" fmla="*/ 8 w 50"/>
                <a:gd name="T19" fmla="*/ 18 h 54"/>
                <a:gd name="T20" fmla="*/ 2 w 50"/>
                <a:gd name="T21" fmla="*/ 16 h 54"/>
                <a:gd name="T22" fmla="*/ 0 w 50"/>
                <a:gd name="T23" fmla="*/ 16 h 54"/>
                <a:gd name="T24" fmla="*/ 1 w 50"/>
                <a:gd name="T25" fmla="*/ 15 h 54"/>
                <a:gd name="T26" fmla="*/ 7 w 50"/>
                <a:gd name="T27" fmla="*/ 13 h 54"/>
                <a:gd name="T28" fmla="*/ 13 w 50"/>
                <a:gd name="T29" fmla="*/ 10 h 54"/>
                <a:gd name="T30" fmla="*/ 43 w 50"/>
                <a:gd name="T31" fmla="*/ 28 h 54"/>
                <a:gd name="T32" fmla="*/ 43 w 50"/>
                <a:gd name="T33" fmla="*/ 28 h 54"/>
                <a:gd name="T34" fmla="*/ 37 w 50"/>
                <a:gd name="T35" fmla="*/ 11 h 54"/>
                <a:gd name="T36" fmla="*/ 31 w 50"/>
                <a:gd name="T37" fmla="*/ 6 h 54"/>
                <a:gd name="T38" fmla="*/ 27 w 50"/>
                <a:gd name="T39" fmla="*/ 6 h 54"/>
                <a:gd name="T40" fmla="*/ 28 w 50"/>
                <a:gd name="T41" fmla="*/ 5 h 54"/>
                <a:gd name="T42" fmla="*/ 34 w 50"/>
                <a:gd name="T43" fmla="*/ 2 h 54"/>
                <a:gd name="T44" fmla="*/ 41 w 50"/>
                <a:gd name="T45" fmla="*/ 0 h 54"/>
                <a:gd name="T46" fmla="*/ 42 w 50"/>
                <a:gd name="T47" fmla="*/ 0 h 54"/>
                <a:gd name="T48" fmla="*/ 39 w 50"/>
                <a:gd name="T49" fmla="*/ 2 h 54"/>
                <a:gd name="T50" fmla="*/ 38 w 50"/>
                <a:gd name="T51" fmla="*/ 11 h 54"/>
                <a:gd name="T52" fmla="*/ 50 w 50"/>
                <a:gd name="T53" fmla="*/ 40 h 54"/>
                <a:gd name="T54" fmla="*/ 50 w 50"/>
                <a:gd name="T55" fmla="*/ 42 h 54"/>
                <a:gd name="T56" fmla="*/ 48 w 50"/>
                <a:gd name="T57" fmla="*/ 42 h 54"/>
                <a:gd name="T58" fmla="*/ 11 w 50"/>
                <a:gd name="T59" fmla="*/ 19 h 54"/>
                <a:gd name="T60" fmla="*/ 11 w 50"/>
                <a:gd name="T61" fmla="*/ 19 h 54"/>
                <a:gd name="T62" fmla="*/ 19 w 50"/>
                <a:gd name="T63"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54">
                  <a:moveTo>
                    <a:pt x="19" y="42"/>
                  </a:moveTo>
                  <a:cubicBezTo>
                    <a:pt x="21" y="47"/>
                    <a:pt x="24" y="48"/>
                    <a:pt x="26" y="48"/>
                  </a:cubicBezTo>
                  <a:cubicBezTo>
                    <a:pt x="27" y="48"/>
                    <a:pt x="29" y="47"/>
                    <a:pt x="29" y="48"/>
                  </a:cubicBezTo>
                  <a:cubicBezTo>
                    <a:pt x="29" y="48"/>
                    <a:pt x="29" y="49"/>
                    <a:pt x="28" y="49"/>
                  </a:cubicBezTo>
                  <a:cubicBezTo>
                    <a:pt x="26" y="50"/>
                    <a:pt x="24" y="50"/>
                    <a:pt x="22" y="51"/>
                  </a:cubicBezTo>
                  <a:cubicBezTo>
                    <a:pt x="20" y="52"/>
                    <a:pt x="17" y="53"/>
                    <a:pt x="15" y="54"/>
                  </a:cubicBezTo>
                  <a:cubicBezTo>
                    <a:pt x="15" y="54"/>
                    <a:pt x="15" y="54"/>
                    <a:pt x="14" y="54"/>
                  </a:cubicBezTo>
                  <a:cubicBezTo>
                    <a:pt x="14" y="53"/>
                    <a:pt x="16" y="53"/>
                    <a:pt x="17" y="51"/>
                  </a:cubicBezTo>
                  <a:cubicBezTo>
                    <a:pt x="18" y="50"/>
                    <a:pt x="20" y="47"/>
                    <a:pt x="18" y="43"/>
                  </a:cubicBezTo>
                  <a:cubicBezTo>
                    <a:pt x="8" y="18"/>
                    <a:pt x="8" y="18"/>
                    <a:pt x="8" y="18"/>
                  </a:cubicBezTo>
                  <a:cubicBezTo>
                    <a:pt x="6" y="16"/>
                    <a:pt x="4" y="16"/>
                    <a:pt x="2" y="16"/>
                  </a:cubicBezTo>
                  <a:cubicBezTo>
                    <a:pt x="1" y="16"/>
                    <a:pt x="0" y="17"/>
                    <a:pt x="0" y="16"/>
                  </a:cubicBezTo>
                  <a:cubicBezTo>
                    <a:pt x="0" y="15"/>
                    <a:pt x="0" y="15"/>
                    <a:pt x="1" y="15"/>
                  </a:cubicBezTo>
                  <a:cubicBezTo>
                    <a:pt x="3" y="14"/>
                    <a:pt x="5" y="14"/>
                    <a:pt x="7" y="13"/>
                  </a:cubicBezTo>
                  <a:cubicBezTo>
                    <a:pt x="13" y="10"/>
                    <a:pt x="13" y="10"/>
                    <a:pt x="13" y="10"/>
                  </a:cubicBezTo>
                  <a:cubicBezTo>
                    <a:pt x="43" y="28"/>
                    <a:pt x="43" y="28"/>
                    <a:pt x="43" y="28"/>
                  </a:cubicBezTo>
                  <a:cubicBezTo>
                    <a:pt x="43" y="28"/>
                    <a:pt x="43" y="28"/>
                    <a:pt x="43" y="28"/>
                  </a:cubicBezTo>
                  <a:cubicBezTo>
                    <a:pt x="37" y="11"/>
                    <a:pt x="37" y="11"/>
                    <a:pt x="37" y="11"/>
                  </a:cubicBezTo>
                  <a:cubicBezTo>
                    <a:pt x="35" y="7"/>
                    <a:pt x="33" y="6"/>
                    <a:pt x="31" y="6"/>
                  </a:cubicBezTo>
                  <a:cubicBezTo>
                    <a:pt x="29" y="6"/>
                    <a:pt x="28" y="7"/>
                    <a:pt x="27" y="6"/>
                  </a:cubicBezTo>
                  <a:cubicBezTo>
                    <a:pt x="27" y="5"/>
                    <a:pt x="27" y="5"/>
                    <a:pt x="28" y="5"/>
                  </a:cubicBezTo>
                  <a:cubicBezTo>
                    <a:pt x="30" y="4"/>
                    <a:pt x="32" y="3"/>
                    <a:pt x="34" y="2"/>
                  </a:cubicBezTo>
                  <a:cubicBezTo>
                    <a:pt x="37" y="2"/>
                    <a:pt x="39" y="1"/>
                    <a:pt x="41" y="0"/>
                  </a:cubicBezTo>
                  <a:cubicBezTo>
                    <a:pt x="42" y="0"/>
                    <a:pt x="42" y="0"/>
                    <a:pt x="42" y="0"/>
                  </a:cubicBezTo>
                  <a:cubicBezTo>
                    <a:pt x="42" y="1"/>
                    <a:pt x="41" y="1"/>
                    <a:pt x="39" y="2"/>
                  </a:cubicBezTo>
                  <a:cubicBezTo>
                    <a:pt x="38" y="4"/>
                    <a:pt x="37" y="6"/>
                    <a:pt x="38" y="11"/>
                  </a:cubicBezTo>
                  <a:cubicBezTo>
                    <a:pt x="50" y="40"/>
                    <a:pt x="50" y="40"/>
                    <a:pt x="50" y="40"/>
                  </a:cubicBezTo>
                  <a:cubicBezTo>
                    <a:pt x="50" y="41"/>
                    <a:pt x="50" y="42"/>
                    <a:pt x="50" y="42"/>
                  </a:cubicBezTo>
                  <a:cubicBezTo>
                    <a:pt x="49" y="43"/>
                    <a:pt x="49" y="42"/>
                    <a:pt x="48" y="42"/>
                  </a:cubicBezTo>
                  <a:cubicBezTo>
                    <a:pt x="11" y="19"/>
                    <a:pt x="11" y="19"/>
                    <a:pt x="11" y="19"/>
                  </a:cubicBezTo>
                  <a:cubicBezTo>
                    <a:pt x="11" y="19"/>
                    <a:pt x="11" y="19"/>
                    <a:pt x="11" y="19"/>
                  </a:cubicBezTo>
                  <a:lnTo>
                    <a:pt x="19" y="42"/>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7" name="Oval 44"/>
            <p:cNvSpPr>
              <a:spLocks noChangeArrowheads="1"/>
            </p:cNvSpPr>
            <p:nvPr/>
          </p:nvSpPr>
          <p:spPr bwMode="auto">
            <a:xfrm>
              <a:off x="-2460625" y="3556000"/>
              <a:ext cx="44450" cy="44450"/>
            </a:xfrm>
            <a:prstGeom prst="ellipse">
              <a:avLst/>
            </a:pr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8" name="Oval 45"/>
            <p:cNvSpPr>
              <a:spLocks noChangeArrowheads="1"/>
            </p:cNvSpPr>
            <p:nvPr/>
          </p:nvSpPr>
          <p:spPr bwMode="auto">
            <a:xfrm>
              <a:off x="-1638300" y="3556000"/>
              <a:ext cx="41275" cy="44450"/>
            </a:xfrm>
            <a:prstGeom prst="ellipse">
              <a:avLst/>
            </a:pr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9" name="Freeform 46"/>
            <p:cNvSpPr>
              <a:spLocks noEditPoints="1"/>
            </p:cNvSpPr>
            <p:nvPr/>
          </p:nvSpPr>
          <p:spPr bwMode="auto">
            <a:xfrm>
              <a:off x="-2955925" y="2012950"/>
              <a:ext cx="1855787" cy="1855788"/>
            </a:xfrm>
            <a:custGeom>
              <a:avLst/>
              <a:gdLst>
                <a:gd name="T0" fmla="*/ 246 w 492"/>
                <a:gd name="T1" fmla="*/ 492 h 492"/>
                <a:gd name="T2" fmla="*/ 150 w 492"/>
                <a:gd name="T3" fmla="*/ 473 h 492"/>
                <a:gd name="T4" fmla="*/ 72 w 492"/>
                <a:gd name="T5" fmla="*/ 420 h 492"/>
                <a:gd name="T6" fmla="*/ 19 w 492"/>
                <a:gd name="T7" fmla="*/ 342 h 492"/>
                <a:gd name="T8" fmla="*/ 0 w 492"/>
                <a:gd name="T9" fmla="*/ 246 h 492"/>
                <a:gd name="T10" fmla="*/ 19 w 492"/>
                <a:gd name="T11" fmla="*/ 150 h 492"/>
                <a:gd name="T12" fmla="*/ 72 w 492"/>
                <a:gd name="T13" fmla="*/ 72 h 492"/>
                <a:gd name="T14" fmla="*/ 150 w 492"/>
                <a:gd name="T15" fmla="*/ 20 h 492"/>
                <a:gd name="T16" fmla="*/ 246 w 492"/>
                <a:gd name="T17" fmla="*/ 0 h 492"/>
                <a:gd name="T18" fmla="*/ 342 w 492"/>
                <a:gd name="T19" fmla="*/ 20 h 492"/>
                <a:gd name="T20" fmla="*/ 420 w 492"/>
                <a:gd name="T21" fmla="*/ 72 h 492"/>
                <a:gd name="T22" fmla="*/ 473 w 492"/>
                <a:gd name="T23" fmla="*/ 150 h 492"/>
                <a:gd name="T24" fmla="*/ 492 w 492"/>
                <a:gd name="T25" fmla="*/ 246 h 492"/>
                <a:gd name="T26" fmla="*/ 473 w 492"/>
                <a:gd name="T27" fmla="*/ 342 h 492"/>
                <a:gd name="T28" fmla="*/ 420 w 492"/>
                <a:gd name="T29" fmla="*/ 420 h 492"/>
                <a:gd name="T30" fmla="*/ 342 w 492"/>
                <a:gd name="T31" fmla="*/ 473 h 492"/>
                <a:gd name="T32" fmla="*/ 246 w 492"/>
                <a:gd name="T33" fmla="*/ 492 h 492"/>
                <a:gd name="T34" fmla="*/ 246 w 492"/>
                <a:gd name="T35" fmla="*/ 12 h 492"/>
                <a:gd name="T36" fmla="*/ 12 w 492"/>
                <a:gd name="T37" fmla="*/ 246 h 492"/>
                <a:gd name="T38" fmla="*/ 246 w 492"/>
                <a:gd name="T39" fmla="*/ 481 h 492"/>
                <a:gd name="T40" fmla="*/ 481 w 492"/>
                <a:gd name="T41" fmla="*/ 246 h 492"/>
                <a:gd name="T42" fmla="*/ 246 w 492"/>
                <a:gd name="T43" fmla="*/ 1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2" h="492">
                  <a:moveTo>
                    <a:pt x="246" y="492"/>
                  </a:moveTo>
                  <a:cubicBezTo>
                    <a:pt x="213" y="492"/>
                    <a:pt x="181" y="486"/>
                    <a:pt x="150" y="473"/>
                  </a:cubicBezTo>
                  <a:cubicBezTo>
                    <a:pt x="121" y="460"/>
                    <a:pt x="95" y="443"/>
                    <a:pt x="72" y="420"/>
                  </a:cubicBezTo>
                  <a:cubicBezTo>
                    <a:pt x="50" y="398"/>
                    <a:pt x="32" y="371"/>
                    <a:pt x="19" y="342"/>
                  </a:cubicBezTo>
                  <a:cubicBezTo>
                    <a:pt x="7" y="312"/>
                    <a:pt x="0" y="279"/>
                    <a:pt x="0" y="246"/>
                  </a:cubicBezTo>
                  <a:cubicBezTo>
                    <a:pt x="0" y="213"/>
                    <a:pt x="7" y="181"/>
                    <a:pt x="19" y="150"/>
                  </a:cubicBezTo>
                  <a:cubicBezTo>
                    <a:pt x="32" y="121"/>
                    <a:pt x="50" y="95"/>
                    <a:pt x="72" y="72"/>
                  </a:cubicBezTo>
                  <a:cubicBezTo>
                    <a:pt x="95" y="50"/>
                    <a:pt x="121" y="32"/>
                    <a:pt x="150" y="20"/>
                  </a:cubicBezTo>
                  <a:cubicBezTo>
                    <a:pt x="181" y="7"/>
                    <a:pt x="213" y="0"/>
                    <a:pt x="246" y="0"/>
                  </a:cubicBezTo>
                  <a:cubicBezTo>
                    <a:pt x="279" y="0"/>
                    <a:pt x="311" y="7"/>
                    <a:pt x="342" y="20"/>
                  </a:cubicBezTo>
                  <a:cubicBezTo>
                    <a:pt x="371" y="32"/>
                    <a:pt x="397" y="50"/>
                    <a:pt x="420" y="72"/>
                  </a:cubicBezTo>
                  <a:cubicBezTo>
                    <a:pt x="443" y="95"/>
                    <a:pt x="460" y="121"/>
                    <a:pt x="473" y="150"/>
                  </a:cubicBezTo>
                  <a:cubicBezTo>
                    <a:pt x="486" y="181"/>
                    <a:pt x="492" y="213"/>
                    <a:pt x="492" y="246"/>
                  </a:cubicBezTo>
                  <a:cubicBezTo>
                    <a:pt x="492" y="279"/>
                    <a:pt x="486" y="312"/>
                    <a:pt x="473" y="342"/>
                  </a:cubicBezTo>
                  <a:cubicBezTo>
                    <a:pt x="460" y="371"/>
                    <a:pt x="443" y="398"/>
                    <a:pt x="420" y="420"/>
                  </a:cubicBezTo>
                  <a:cubicBezTo>
                    <a:pt x="397" y="443"/>
                    <a:pt x="371" y="460"/>
                    <a:pt x="342" y="473"/>
                  </a:cubicBezTo>
                  <a:cubicBezTo>
                    <a:pt x="311" y="486"/>
                    <a:pt x="279" y="492"/>
                    <a:pt x="246" y="492"/>
                  </a:cubicBezTo>
                  <a:close/>
                  <a:moveTo>
                    <a:pt x="246" y="12"/>
                  </a:moveTo>
                  <a:cubicBezTo>
                    <a:pt x="117" y="12"/>
                    <a:pt x="12" y="117"/>
                    <a:pt x="12" y="246"/>
                  </a:cubicBezTo>
                  <a:cubicBezTo>
                    <a:pt x="12" y="375"/>
                    <a:pt x="117" y="481"/>
                    <a:pt x="246" y="481"/>
                  </a:cubicBezTo>
                  <a:cubicBezTo>
                    <a:pt x="375" y="481"/>
                    <a:pt x="481" y="375"/>
                    <a:pt x="481" y="246"/>
                  </a:cubicBezTo>
                  <a:cubicBezTo>
                    <a:pt x="481" y="117"/>
                    <a:pt x="375" y="12"/>
                    <a:pt x="246" y="1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0" name="Freeform 47"/>
            <p:cNvSpPr/>
            <p:nvPr/>
          </p:nvSpPr>
          <p:spPr bwMode="auto">
            <a:xfrm>
              <a:off x="-2339975" y="3570288"/>
              <a:ext cx="112712" cy="166688"/>
            </a:xfrm>
            <a:custGeom>
              <a:avLst/>
              <a:gdLst>
                <a:gd name="T0" fmla="*/ 19 w 30"/>
                <a:gd name="T1" fmla="*/ 36 h 44"/>
                <a:gd name="T2" fmla="*/ 22 w 30"/>
                <a:gd name="T3" fmla="*/ 41 h 44"/>
                <a:gd name="T4" fmla="*/ 26 w 30"/>
                <a:gd name="T5" fmla="*/ 44 h 44"/>
                <a:gd name="T6" fmla="*/ 25 w 30"/>
                <a:gd name="T7" fmla="*/ 44 h 44"/>
                <a:gd name="T8" fmla="*/ 13 w 30"/>
                <a:gd name="T9" fmla="*/ 40 h 44"/>
                <a:gd name="T10" fmla="*/ 1 w 30"/>
                <a:gd name="T11" fmla="*/ 36 h 44"/>
                <a:gd name="T12" fmla="*/ 0 w 30"/>
                <a:gd name="T13" fmla="*/ 35 h 44"/>
                <a:gd name="T14" fmla="*/ 4 w 30"/>
                <a:gd name="T15" fmla="*/ 36 h 44"/>
                <a:gd name="T16" fmla="*/ 10 w 30"/>
                <a:gd name="T17" fmla="*/ 33 h 44"/>
                <a:gd name="T18" fmla="*/ 20 w 30"/>
                <a:gd name="T19" fmla="*/ 6 h 44"/>
                <a:gd name="T20" fmla="*/ 19 w 30"/>
                <a:gd name="T21" fmla="*/ 4 h 44"/>
                <a:gd name="T22" fmla="*/ 11 w 30"/>
                <a:gd name="T23" fmla="*/ 2 h 44"/>
                <a:gd name="T24" fmla="*/ 10 w 30"/>
                <a:gd name="T25" fmla="*/ 1 h 44"/>
                <a:gd name="T26" fmla="*/ 17 w 30"/>
                <a:gd name="T27" fmla="*/ 2 h 44"/>
                <a:gd name="T28" fmla="*/ 29 w 30"/>
                <a:gd name="T29" fmla="*/ 1 h 44"/>
                <a:gd name="T30" fmla="*/ 30 w 30"/>
                <a:gd name="T31" fmla="*/ 3 h 44"/>
                <a:gd name="T32" fmla="*/ 19 w 30"/>
                <a:gd name="T3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4">
                  <a:moveTo>
                    <a:pt x="19" y="36"/>
                  </a:moveTo>
                  <a:cubicBezTo>
                    <a:pt x="18" y="38"/>
                    <a:pt x="19" y="40"/>
                    <a:pt x="22" y="41"/>
                  </a:cubicBezTo>
                  <a:cubicBezTo>
                    <a:pt x="25" y="43"/>
                    <a:pt x="26" y="43"/>
                    <a:pt x="26" y="44"/>
                  </a:cubicBezTo>
                  <a:cubicBezTo>
                    <a:pt x="26" y="44"/>
                    <a:pt x="25" y="44"/>
                    <a:pt x="25" y="44"/>
                  </a:cubicBezTo>
                  <a:cubicBezTo>
                    <a:pt x="21" y="43"/>
                    <a:pt x="17" y="41"/>
                    <a:pt x="13" y="40"/>
                  </a:cubicBezTo>
                  <a:cubicBezTo>
                    <a:pt x="9" y="39"/>
                    <a:pt x="5" y="38"/>
                    <a:pt x="1" y="36"/>
                  </a:cubicBezTo>
                  <a:cubicBezTo>
                    <a:pt x="0" y="36"/>
                    <a:pt x="0" y="36"/>
                    <a:pt x="0" y="35"/>
                  </a:cubicBezTo>
                  <a:cubicBezTo>
                    <a:pt x="1" y="34"/>
                    <a:pt x="1" y="35"/>
                    <a:pt x="4" y="36"/>
                  </a:cubicBezTo>
                  <a:cubicBezTo>
                    <a:pt x="8" y="36"/>
                    <a:pt x="10" y="36"/>
                    <a:pt x="10" y="33"/>
                  </a:cubicBezTo>
                  <a:cubicBezTo>
                    <a:pt x="20" y="6"/>
                    <a:pt x="20" y="6"/>
                    <a:pt x="20" y="6"/>
                  </a:cubicBezTo>
                  <a:cubicBezTo>
                    <a:pt x="20" y="5"/>
                    <a:pt x="20" y="4"/>
                    <a:pt x="19" y="4"/>
                  </a:cubicBezTo>
                  <a:cubicBezTo>
                    <a:pt x="11" y="2"/>
                    <a:pt x="11" y="2"/>
                    <a:pt x="11" y="2"/>
                  </a:cubicBezTo>
                  <a:cubicBezTo>
                    <a:pt x="10" y="1"/>
                    <a:pt x="10" y="1"/>
                    <a:pt x="10" y="1"/>
                  </a:cubicBezTo>
                  <a:cubicBezTo>
                    <a:pt x="11" y="0"/>
                    <a:pt x="12" y="1"/>
                    <a:pt x="17" y="2"/>
                  </a:cubicBezTo>
                  <a:cubicBezTo>
                    <a:pt x="25" y="3"/>
                    <a:pt x="28" y="1"/>
                    <a:pt x="29" y="1"/>
                  </a:cubicBezTo>
                  <a:cubicBezTo>
                    <a:pt x="30" y="2"/>
                    <a:pt x="30" y="2"/>
                    <a:pt x="30" y="3"/>
                  </a:cubicBezTo>
                  <a:lnTo>
                    <a:pt x="19" y="36"/>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1" name="Freeform 48"/>
            <p:cNvSpPr>
              <a:spLocks noEditPoints="1"/>
            </p:cNvSpPr>
            <p:nvPr/>
          </p:nvSpPr>
          <p:spPr bwMode="auto">
            <a:xfrm>
              <a:off x="-2174875" y="3597275"/>
              <a:ext cx="125412" cy="157163"/>
            </a:xfrm>
            <a:custGeom>
              <a:avLst/>
              <a:gdLst>
                <a:gd name="T0" fmla="*/ 17 w 33"/>
                <a:gd name="T1" fmla="*/ 1 h 42"/>
                <a:gd name="T2" fmla="*/ 32 w 33"/>
                <a:gd name="T3" fmla="*/ 20 h 42"/>
                <a:gd name="T4" fmla="*/ 4 w 33"/>
                <a:gd name="T5" fmla="*/ 42 h 42"/>
                <a:gd name="T6" fmla="*/ 4 w 33"/>
                <a:gd name="T7" fmla="*/ 42 h 42"/>
                <a:gd name="T8" fmla="*/ 22 w 33"/>
                <a:gd name="T9" fmla="*/ 24 h 42"/>
                <a:gd name="T10" fmla="*/ 13 w 33"/>
                <a:gd name="T11" fmla="*/ 26 h 42"/>
                <a:gd name="T12" fmla="*/ 0 w 33"/>
                <a:gd name="T13" fmla="*/ 12 h 42"/>
                <a:gd name="T14" fmla="*/ 17 w 33"/>
                <a:gd name="T15" fmla="*/ 1 h 42"/>
                <a:gd name="T16" fmla="*/ 15 w 33"/>
                <a:gd name="T17" fmla="*/ 25 h 42"/>
                <a:gd name="T18" fmla="*/ 22 w 33"/>
                <a:gd name="T19" fmla="*/ 22 h 42"/>
                <a:gd name="T20" fmla="*/ 23 w 33"/>
                <a:gd name="T21" fmla="*/ 17 h 42"/>
                <a:gd name="T22" fmla="*/ 17 w 33"/>
                <a:gd name="T23" fmla="*/ 2 h 42"/>
                <a:gd name="T24" fmla="*/ 9 w 33"/>
                <a:gd name="T25" fmla="*/ 13 h 42"/>
                <a:gd name="T26" fmla="*/ 15 w 33"/>
                <a:gd name="T27" fmla="*/ 2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42">
                  <a:moveTo>
                    <a:pt x="17" y="1"/>
                  </a:moveTo>
                  <a:cubicBezTo>
                    <a:pt x="27" y="2"/>
                    <a:pt x="33" y="10"/>
                    <a:pt x="32" y="20"/>
                  </a:cubicBezTo>
                  <a:cubicBezTo>
                    <a:pt x="30" y="38"/>
                    <a:pt x="7" y="42"/>
                    <a:pt x="4" y="42"/>
                  </a:cubicBezTo>
                  <a:cubicBezTo>
                    <a:pt x="4" y="42"/>
                    <a:pt x="4" y="42"/>
                    <a:pt x="4" y="42"/>
                  </a:cubicBezTo>
                  <a:cubicBezTo>
                    <a:pt x="4" y="41"/>
                    <a:pt x="17" y="39"/>
                    <a:pt x="22" y="24"/>
                  </a:cubicBezTo>
                  <a:cubicBezTo>
                    <a:pt x="19" y="26"/>
                    <a:pt x="17" y="26"/>
                    <a:pt x="13" y="26"/>
                  </a:cubicBezTo>
                  <a:cubicBezTo>
                    <a:pt x="3" y="25"/>
                    <a:pt x="0" y="18"/>
                    <a:pt x="0" y="12"/>
                  </a:cubicBezTo>
                  <a:cubicBezTo>
                    <a:pt x="1" y="5"/>
                    <a:pt x="7" y="0"/>
                    <a:pt x="17" y="1"/>
                  </a:cubicBezTo>
                  <a:close/>
                  <a:moveTo>
                    <a:pt x="15" y="25"/>
                  </a:moveTo>
                  <a:cubicBezTo>
                    <a:pt x="18" y="25"/>
                    <a:pt x="21" y="23"/>
                    <a:pt x="22" y="22"/>
                  </a:cubicBezTo>
                  <a:cubicBezTo>
                    <a:pt x="23" y="22"/>
                    <a:pt x="23" y="19"/>
                    <a:pt x="23" y="17"/>
                  </a:cubicBezTo>
                  <a:cubicBezTo>
                    <a:pt x="25" y="6"/>
                    <a:pt x="21" y="2"/>
                    <a:pt x="17" y="2"/>
                  </a:cubicBezTo>
                  <a:cubicBezTo>
                    <a:pt x="14" y="2"/>
                    <a:pt x="10" y="3"/>
                    <a:pt x="9" y="13"/>
                  </a:cubicBezTo>
                  <a:cubicBezTo>
                    <a:pt x="8" y="21"/>
                    <a:pt x="11" y="24"/>
                    <a:pt x="15" y="25"/>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2" name="Freeform 49"/>
            <p:cNvSpPr>
              <a:spLocks noEditPoints="1"/>
            </p:cNvSpPr>
            <p:nvPr/>
          </p:nvSpPr>
          <p:spPr bwMode="auto">
            <a:xfrm>
              <a:off x="-2012950" y="3600450"/>
              <a:ext cx="120650" cy="161925"/>
            </a:xfrm>
            <a:custGeom>
              <a:avLst/>
              <a:gdLst>
                <a:gd name="T0" fmla="*/ 6 w 32"/>
                <a:gd name="T1" fmla="*/ 22 h 43"/>
                <a:gd name="T2" fmla="*/ 1 w 32"/>
                <a:gd name="T3" fmla="*/ 13 h 43"/>
                <a:gd name="T4" fmla="*/ 14 w 32"/>
                <a:gd name="T5" fmla="*/ 0 h 43"/>
                <a:gd name="T6" fmla="*/ 27 w 32"/>
                <a:gd name="T7" fmla="*/ 9 h 43"/>
                <a:gd name="T8" fmla="*/ 23 w 32"/>
                <a:gd name="T9" fmla="*/ 18 h 43"/>
                <a:gd name="T10" fmla="*/ 32 w 32"/>
                <a:gd name="T11" fmla="*/ 29 h 43"/>
                <a:gd name="T12" fmla="*/ 16 w 32"/>
                <a:gd name="T13" fmla="*/ 43 h 43"/>
                <a:gd name="T14" fmla="*/ 1 w 32"/>
                <a:gd name="T15" fmla="*/ 32 h 43"/>
                <a:gd name="T16" fmla="*/ 6 w 32"/>
                <a:gd name="T17" fmla="*/ 22 h 43"/>
                <a:gd name="T18" fmla="*/ 16 w 32"/>
                <a:gd name="T19" fmla="*/ 42 h 43"/>
                <a:gd name="T20" fmla="*/ 24 w 32"/>
                <a:gd name="T21" fmla="*/ 32 h 43"/>
                <a:gd name="T22" fmla="*/ 16 w 32"/>
                <a:gd name="T23" fmla="*/ 25 h 43"/>
                <a:gd name="T24" fmla="*/ 8 w 32"/>
                <a:gd name="T25" fmla="*/ 22 h 43"/>
                <a:gd name="T26" fmla="*/ 5 w 32"/>
                <a:gd name="T27" fmla="*/ 31 h 43"/>
                <a:gd name="T28" fmla="*/ 16 w 32"/>
                <a:gd name="T29" fmla="*/ 42 h 43"/>
                <a:gd name="T30" fmla="*/ 15 w 32"/>
                <a:gd name="T31" fmla="*/ 1 h 43"/>
                <a:gd name="T32" fmla="*/ 8 w 32"/>
                <a:gd name="T33" fmla="*/ 9 h 43"/>
                <a:gd name="T34" fmla="*/ 22 w 32"/>
                <a:gd name="T35" fmla="*/ 18 h 43"/>
                <a:gd name="T36" fmla="*/ 24 w 32"/>
                <a:gd name="T37" fmla="*/ 10 h 43"/>
                <a:gd name="T38" fmla="*/ 15 w 32"/>
                <a:gd name="T39"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43">
                  <a:moveTo>
                    <a:pt x="6" y="22"/>
                  </a:moveTo>
                  <a:cubicBezTo>
                    <a:pt x="3" y="19"/>
                    <a:pt x="1" y="16"/>
                    <a:pt x="1" y="13"/>
                  </a:cubicBezTo>
                  <a:cubicBezTo>
                    <a:pt x="0" y="7"/>
                    <a:pt x="6" y="1"/>
                    <a:pt x="14" y="0"/>
                  </a:cubicBezTo>
                  <a:cubicBezTo>
                    <a:pt x="21" y="0"/>
                    <a:pt x="27" y="3"/>
                    <a:pt x="27" y="9"/>
                  </a:cubicBezTo>
                  <a:cubicBezTo>
                    <a:pt x="28" y="12"/>
                    <a:pt x="26" y="16"/>
                    <a:pt x="23" y="18"/>
                  </a:cubicBezTo>
                  <a:cubicBezTo>
                    <a:pt x="28" y="19"/>
                    <a:pt x="31" y="23"/>
                    <a:pt x="32" y="29"/>
                  </a:cubicBezTo>
                  <a:cubicBezTo>
                    <a:pt x="32" y="36"/>
                    <a:pt x="26" y="42"/>
                    <a:pt x="16" y="43"/>
                  </a:cubicBezTo>
                  <a:cubicBezTo>
                    <a:pt x="7" y="43"/>
                    <a:pt x="1" y="39"/>
                    <a:pt x="1" y="32"/>
                  </a:cubicBezTo>
                  <a:cubicBezTo>
                    <a:pt x="0" y="29"/>
                    <a:pt x="2" y="25"/>
                    <a:pt x="6" y="22"/>
                  </a:cubicBezTo>
                  <a:close/>
                  <a:moveTo>
                    <a:pt x="16" y="42"/>
                  </a:moveTo>
                  <a:cubicBezTo>
                    <a:pt x="22" y="41"/>
                    <a:pt x="25" y="37"/>
                    <a:pt x="24" y="32"/>
                  </a:cubicBezTo>
                  <a:cubicBezTo>
                    <a:pt x="24" y="29"/>
                    <a:pt x="22" y="26"/>
                    <a:pt x="16" y="25"/>
                  </a:cubicBezTo>
                  <a:cubicBezTo>
                    <a:pt x="9" y="23"/>
                    <a:pt x="9" y="22"/>
                    <a:pt x="8" y="22"/>
                  </a:cubicBezTo>
                  <a:cubicBezTo>
                    <a:pt x="7" y="23"/>
                    <a:pt x="4" y="26"/>
                    <a:pt x="5" y="31"/>
                  </a:cubicBezTo>
                  <a:cubicBezTo>
                    <a:pt x="5" y="38"/>
                    <a:pt x="9" y="42"/>
                    <a:pt x="16" y="42"/>
                  </a:cubicBezTo>
                  <a:close/>
                  <a:moveTo>
                    <a:pt x="15" y="1"/>
                  </a:moveTo>
                  <a:cubicBezTo>
                    <a:pt x="10" y="2"/>
                    <a:pt x="8" y="5"/>
                    <a:pt x="8" y="9"/>
                  </a:cubicBezTo>
                  <a:cubicBezTo>
                    <a:pt x="9" y="15"/>
                    <a:pt x="18" y="17"/>
                    <a:pt x="22" y="18"/>
                  </a:cubicBezTo>
                  <a:cubicBezTo>
                    <a:pt x="24" y="16"/>
                    <a:pt x="25" y="14"/>
                    <a:pt x="24" y="10"/>
                  </a:cubicBezTo>
                  <a:cubicBezTo>
                    <a:pt x="24" y="4"/>
                    <a:pt x="20" y="1"/>
                    <a:pt x="15" y="1"/>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3" name="Freeform 50"/>
            <p:cNvSpPr/>
            <p:nvPr/>
          </p:nvSpPr>
          <p:spPr bwMode="auto">
            <a:xfrm>
              <a:off x="-1862138" y="3570288"/>
              <a:ext cx="133350" cy="169863"/>
            </a:xfrm>
            <a:custGeom>
              <a:avLst/>
              <a:gdLst>
                <a:gd name="T0" fmla="*/ 23 w 35"/>
                <a:gd name="T1" fmla="*/ 15 h 45"/>
                <a:gd name="T2" fmla="*/ 33 w 35"/>
                <a:gd name="T3" fmla="*/ 23 h 45"/>
                <a:gd name="T4" fmla="*/ 21 w 35"/>
                <a:gd name="T5" fmla="*/ 42 h 45"/>
                <a:gd name="T6" fmla="*/ 5 w 35"/>
                <a:gd name="T7" fmla="*/ 38 h 45"/>
                <a:gd name="T8" fmla="*/ 8 w 35"/>
                <a:gd name="T9" fmla="*/ 33 h 45"/>
                <a:gd name="T10" fmla="*/ 14 w 35"/>
                <a:gd name="T11" fmla="*/ 37 h 45"/>
                <a:gd name="T12" fmla="*/ 21 w 35"/>
                <a:gd name="T13" fmla="*/ 41 h 45"/>
                <a:gd name="T14" fmla="*/ 26 w 35"/>
                <a:gd name="T15" fmla="*/ 29 h 45"/>
                <a:gd name="T16" fmla="*/ 17 w 35"/>
                <a:gd name="T17" fmla="*/ 22 h 45"/>
                <a:gd name="T18" fmla="*/ 12 w 35"/>
                <a:gd name="T19" fmla="*/ 22 h 45"/>
                <a:gd name="T20" fmla="*/ 16 w 35"/>
                <a:gd name="T21" fmla="*/ 19 h 45"/>
                <a:gd name="T22" fmla="*/ 17 w 35"/>
                <a:gd name="T23" fmla="*/ 11 h 45"/>
                <a:gd name="T24" fmla="*/ 7 w 35"/>
                <a:gd name="T25" fmla="*/ 7 h 45"/>
                <a:gd name="T26" fmla="*/ 1 w 35"/>
                <a:gd name="T27" fmla="*/ 14 h 45"/>
                <a:gd name="T28" fmla="*/ 0 w 35"/>
                <a:gd name="T29" fmla="*/ 13 h 45"/>
                <a:gd name="T30" fmla="*/ 10 w 35"/>
                <a:gd name="T31" fmla="*/ 1 h 45"/>
                <a:gd name="T32" fmla="*/ 24 w 35"/>
                <a:gd name="T33" fmla="*/ 7 h 45"/>
                <a:gd name="T34" fmla="*/ 23 w 35"/>
                <a:gd name="T35" fmla="*/ 1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 h="45">
                  <a:moveTo>
                    <a:pt x="23" y="15"/>
                  </a:moveTo>
                  <a:cubicBezTo>
                    <a:pt x="28" y="16"/>
                    <a:pt x="31" y="19"/>
                    <a:pt x="33" y="23"/>
                  </a:cubicBezTo>
                  <a:cubicBezTo>
                    <a:pt x="35" y="31"/>
                    <a:pt x="30" y="40"/>
                    <a:pt x="21" y="42"/>
                  </a:cubicBezTo>
                  <a:cubicBezTo>
                    <a:pt x="13" y="45"/>
                    <a:pt x="6" y="43"/>
                    <a:pt x="5" y="38"/>
                  </a:cubicBezTo>
                  <a:cubicBezTo>
                    <a:pt x="4" y="36"/>
                    <a:pt x="5" y="34"/>
                    <a:pt x="8" y="33"/>
                  </a:cubicBezTo>
                  <a:cubicBezTo>
                    <a:pt x="11" y="32"/>
                    <a:pt x="12" y="33"/>
                    <a:pt x="14" y="37"/>
                  </a:cubicBezTo>
                  <a:cubicBezTo>
                    <a:pt x="15" y="41"/>
                    <a:pt x="18" y="42"/>
                    <a:pt x="21" y="41"/>
                  </a:cubicBezTo>
                  <a:cubicBezTo>
                    <a:pt x="25" y="40"/>
                    <a:pt x="28" y="35"/>
                    <a:pt x="26" y="29"/>
                  </a:cubicBezTo>
                  <a:cubicBezTo>
                    <a:pt x="24" y="24"/>
                    <a:pt x="20" y="22"/>
                    <a:pt x="17" y="22"/>
                  </a:cubicBezTo>
                  <a:cubicBezTo>
                    <a:pt x="14" y="21"/>
                    <a:pt x="12" y="23"/>
                    <a:pt x="12" y="22"/>
                  </a:cubicBezTo>
                  <a:cubicBezTo>
                    <a:pt x="11" y="21"/>
                    <a:pt x="14" y="21"/>
                    <a:pt x="16" y="19"/>
                  </a:cubicBezTo>
                  <a:cubicBezTo>
                    <a:pt x="18" y="17"/>
                    <a:pt x="18" y="14"/>
                    <a:pt x="17" y="11"/>
                  </a:cubicBezTo>
                  <a:cubicBezTo>
                    <a:pt x="16" y="7"/>
                    <a:pt x="12" y="5"/>
                    <a:pt x="7" y="7"/>
                  </a:cubicBezTo>
                  <a:cubicBezTo>
                    <a:pt x="1" y="9"/>
                    <a:pt x="2" y="13"/>
                    <a:pt x="1" y="14"/>
                  </a:cubicBezTo>
                  <a:cubicBezTo>
                    <a:pt x="1" y="14"/>
                    <a:pt x="0" y="14"/>
                    <a:pt x="0" y="13"/>
                  </a:cubicBezTo>
                  <a:cubicBezTo>
                    <a:pt x="0" y="12"/>
                    <a:pt x="2" y="4"/>
                    <a:pt x="10" y="1"/>
                  </a:cubicBezTo>
                  <a:cubicBezTo>
                    <a:pt x="15" y="0"/>
                    <a:pt x="22" y="1"/>
                    <a:pt x="24" y="7"/>
                  </a:cubicBezTo>
                  <a:cubicBezTo>
                    <a:pt x="25" y="10"/>
                    <a:pt x="24" y="12"/>
                    <a:pt x="23" y="15"/>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4" name="Freeform 51"/>
            <p:cNvSpPr/>
            <p:nvPr/>
          </p:nvSpPr>
          <p:spPr bwMode="auto">
            <a:xfrm>
              <a:off x="-2193925" y="3008313"/>
              <a:ext cx="30162" cy="11113"/>
            </a:xfrm>
            <a:custGeom>
              <a:avLst/>
              <a:gdLst>
                <a:gd name="T0" fmla="*/ 2 w 8"/>
                <a:gd name="T1" fmla="*/ 3 h 3"/>
                <a:gd name="T2" fmla="*/ 4 w 8"/>
                <a:gd name="T3" fmla="*/ 3 h 3"/>
                <a:gd name="T4" fmla="*/ 7 w 8"/>
                <a:gd name="T5" fmla="*/ 2 h 3"/>
                <a:gd name="T6" fmla="*/ 8 w 8"/>
                <a:gd name="T7" fmla="*/ 2 h 3"/>
                <a:gd name="T8" fmla="*/ 4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2" y="3"/>
                    <a:pt x="3" y="3"/>
                    <a:pt x="4" y="3"/>
                  </a:cubicBezTo>
                  <a:cubicBezTo>
                    <a:pt x="5" y="3"/>
                    <a:pt x="6" y="2"/>
                    <a:pt x="7" y="2"/>
                  </a:cubicBezTo>
                  <a:cubicBezTo>
                    <a:pt x="7" y="2"/>
                    <a:pt x="8" y="2"/>
                    <a:pt x="8" y="2"/>
                  </a:cubicBezTo>
                  <a:cubicBezTo>
                    <a:pt x="8" y="1"/>
                    <a:pt x="5" y="0"/>
                    <a:pt x="4" y="0"/>
                  </a:cubicBezTo>
                  <a:cubicBezTo>
                    <a:pt x="2" y="0"/>
                    <a:pt x="0" y="1"/>
                    <a:pt x="0" y="2"/>
                  </a:cubicBezTo>
                  <a:cubicBezTo>
                    <a:pt x="0" y="2"/>
                    <a:pt x="1" y="3"/>
                    <a:pt x="2" y="3"/>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5" name="Freeform 52"/>
            <p:cNvSpPr/>
            <p:nvPr/>
          </p:nvSpPr>
          <p:spPr bwMode="auto">
            <a:xfrm>
              <a:off x="-2243138" y="3121025"/>
              <a:ext cx="114300" cy="19050"/>
            </a:xfrm>
            <a:custGeom>
              <a:avLst/>
              <a:gdLst>
                <a:gd name="T0" fmla="*/ 30 w 30"/>
                <a:gd name="T1" fmla="*/ 3 h 5"/>
                <a:gd name="T2" fmla="*/ 22 w 30"/>
                <a:gd name="T3" fmla="*/ 0 h 5"/>
                <a:gd name="T4" fmla="*/ 3 w 30"/>
                <a:gd name="T5" fmla="*/ 1 h 5"/>
                <a:gd name="T6" fmla="*/ 1 w 30"/>
                <a:gd name="T7" fmla="*/ 3 h 5"/>
                <a:gd name="T8" fmla="*/ 13 w 30"/>
                <a:gd name="T9" fmla="*/ 5 h 5"/>
                <a:gd name="T10" fmla="*/ 18 w 30"/>
                <a:gd name="T11" fmla="*/ 5 h 5"/>
                <a:gd name="T12" fmla="*/ 30 w 30"/>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30" h="5">
                  <a:moveTo>
                    <a:pt x="30" y="3"/>
                  </a:moveTo>
                  <a:cubicBezTo>
                    <a:pt x="30" y="0"/>
                    <a:pt x="29" y="1"/>
                    <a:pt x="22" y="0"/>
                  </a:cubicBezTo>
                  <a:cubicBezTo>
                    <a:pt x="18" y="0"/>
                    <a:pt x="6" y="0"/>
                    <a:pt x="3" y="1"/>
                  </a:cubicBezTo>
                  <a:cubicBezTo>
                    <a:pt x="1" y="1"/>
                    <a:pt x="1" y="2"/>
                    <a:pt x="1" y="3"/>
                  </a:cubicBezTo>
                  <a:cubicBezTo>
                    <a:pt x="1" y="5"/>
                    <a:pt x="0" y="5"/>
                    <a:pt x="13" y="5"/>
                  </a:cubicBezTo>
                  <a:cubicBezTo>
                    <a:pt x="18" y="5"/>
                    <a:pt x="18" y="5"/>
                    <a:pt x="18" y="5"/>
                  </a:cubicBezTo>
                  <a:cubicBezTo>
                    <a:pt x="26" y="4"/>
                    <a:pt x="28" y="5"/>
                    <a:pt x="30" y="3"/>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7" name="Freeform 54"/>
            <p:cNvSpPr/>
            <p:nvPr/>
          </p:nvSpPr>
          <p:spPr bwMode="auto">
            <a:xfrm>
              <a:off x="-1785938" y="2676525"/>
              <a:ext cx="41275" cy="38100"/>
            </a:xfrm>
            <a:custGeom>
              <a:avLst/>
              <a:gdLst>
                <a:gd name="T0" fmla="*/ 6 w 11"/>
                <a:gd name="T1" fmla="*/ 10 h 10"/>
                <a:gd name="T2" fmla="*/ 9 w 11"/>
                <a:gd name="T3" fmla="*/ 9 h 10"/>
                <a:gd name="T4" fmla="*/ 10 w 11"/>
                <a:gd name="T5" fmla="*/ 2 h 10"/>
                <a:gd name="T6" fmla="*/ 2 w 11"/>
                <a:gd name="T7" fmla="*/ 0 h 10"/>
                <a:gd name="T8" fmla="*/ 0 w 11"/>
                <a:gd name="T9" fmla="*/ 3 h 10"/>
                <a:gd name="T10" fmla="*/ 6 w 11"/>
                <a:gd name="T11" fmla="*/ 10 h 10"/>
              </a:gdLst>
              <a:ahLst/>
              <a:cxnLst>
                <a:cxn ang="0">
                  <a:pos x="T0" y="T1"/>
                </a:cxn>
                <a:cxn ang="0">
                  <a:pos x="T2" y="T3"/>
                </a:cxn>
                <a:cxn ang="0">
                  <a:pos x="T4" y="T5"/>
                </a:cxn>
                <a:cxn ang="0">
                  <a:pos x="T6" y="T7"/>
                </a:cxn>
                <a:cxn ang="0">
                  <a:pos x="T8" y="T9"/>
                </a:cxn>
                <a:cxn ang="0">
                  <a:pos x="T10" y="T11"/>
                </a:cxn>
              </a:cxnLst>
              <a:rect l="0" t="0" r="r" b="b"/>
              <a:pathLst>
                <a:path w="11" h="10">
                  <a:moveTo>
                    <a:pt x="6" y="10"/>
                  </a:moveTo>
                  <a:cubicBezTo>
                    <a:pt x="9" y="9"/>
                    <a:pt x="9" y="9"/>
                    <a:pt x="9" y="9"/>
                  </a:cubicBezTo>
                  <a:cubicBezTo>
                    <a:pt x="11" y="9"/>
                    <a:pt x="11" y="6"/>
                    <a:pt x="10" y="2"/>
                  </a:cubicBezTo>
                  <a:cubicBezTo>
                    <a:pt x="8" y="0"/>
                    <a:pt x="5" y="0"/>
                    <a:pt x="2" y="0"/>
                  </a:cubicBezTo>
                  <a:cubicBezTo>
                    <a:pt x="1" y="0"/>
                    <a:pt x="0" y="1"/>
                    <a:pt x="0" y="3"/>
                  </a:cubicBezTo>
                  <a:cubicBezTo>
                    <a:pt x="1" y="10"/>
                    <a:pt x="2" y="9"/>
                    <a:pt x="6" y="1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8" name="Freeform 55"/>
            <p:cNvSpPr/>
            <p:nvPr/>
          </p:nvSpPr>
          <p:spPr bwMode="auto">
            <a:xfrm>
              <a:off x="-1884363" y="2679700"/>
              <a:ext cx="33337" cy="34925"/>
            </a:xfrm>
            <a:custGeom>
              <a:avLst/>
              <a:gdLst>
                <a:gd name="T0" fmla="*/ 1 w 9"/>
                <a:gd name="T1" fmla="*/ 9 h 9"/>
                <a:gd name="T2" fmla="*/ 4 w 9"/>
                <a:gd name="T3" fmla="*/ 9 h 9"/>
                <a:gd name="T4" fmla="*/ 9 w 9"/>
                <a:gd name="T5" fmla="*/ 1 h 9"/>
                <a:gd name="T6" fmla="*/ 4 w 9"/>
                <a:gd name="T7" fmla="*/ 1 h 9"/>
                <a:gd name="T8" fmla="*/ 1 w 9"/>
                <a:gd name="T9" fmla="*/ 3 h 9"/>
                <a:gd name="T10" fmla="*/ 1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1" y="9"/>
                  </a:moveTo>
                  <a:cubicBezTo>
                    <a:pt x="4" y="9"/>
                    <a:pt x="4" y="9"/>
                    <a:pt x="4" y="9"/>
                  </a:cubicBezTo>
                  <a:cubicBezTo>
                    <a:pt x="9" y="8"/>
                    <a:pt x="9" y="6"/>
                    <a:pt x="9" y="1"/>
                  </a:cubicBezTo>
                  <a:cubicBezTo>
                    <a:pt x="9" y="0"/>
                    <a:pt x="7" y="0"/>
                    <a:pt x="4" y="1"/>
                  </a:cubicBezTo>
                  <a:cubicBezTo>
                    <a:pt x="1" y="1"/>
                    <a:pt x="1" y="1"/>
                    <a:pt x="1" y="3"/>
                  </a:cubicBezTo>
                  <a:cubicBezTo>
                    <a:pt x="0" y="5"/>
                    <a:pt x="0" y="8"/>
                    <a:pt x="1" y="9"/>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139" name="TextBox 59"/>
          <p:cNvSpPr>
            <a:spLocks noChangeArrowheads="1"/>
          </p:cNvSpPr>
          <p:nvPr/>
        </p:nvSpPr>
        <p:spPr bwMode="auto">
          <a:xfrm flipH="1">
            <a:off x="190550" y="2722245"/>
            <a:ext cx="6055578" cy="70675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4000" b="1" i="0" u="none" strike="noStrike" kern="1200" cap="none" spc="0" normalizeH="0" baseline="0"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微软雅黑" panose="020B0503020204020204" pitchFamily="34" charset="-122"/>
                <a:ea typeface="微软雅黑" panose="020B0503020204020204" pitchFamily="34" charset="-122"/>
                <a:cs typeface="+mn-cs"/>
                <a:sym typeface="+mn-ea"/>
              </a:rPr>
              <a:t>2025</a:t>
            </a:r>
            <a:r>
              <a:rPr kumimoji="0" lang="zh-CN" altLang="en-US" sz="4000" b="1" i="0" u="none" strike="noStrike" kern="1200" cap="none" spc="0" normalizeH="0" baseline="0"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微软雅黑" panose="020B0503020204020204" pitchFamily="34" charset="-122"/>
                <a:ea typeface="微软雅黑" panose="020B0503020204020204" pitchFamily="34" charset="-122"/>
                <a:cs typeface="+mn-cs"/>
                <a:sym typeface="+mn-ea"/>
              </a:rPr>
              <a:t>级新生</a:t>
            </a:r>
            <a:r>
              <a:rPr kumimoji="0" lang="zh-CN" altLang="en-US" sz="4000" b="1" i="0" u="none" strike="noStrike" kern="1200" cap="none" spc="0" normalizeH="0" baseline="0" noProof="0" dirty="0">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微软雅黑" panose="020B0503020204020204" pitchFamily="34" charset="-122"/>
                <a:ea typeface="微软雅黑" panose="020B0503020204020204" pitchFamily="34" charset="-122"/>
                <a:cs typeface="+mn-cs"/>
                <a:sym typeface="+mn-ea"/>
              </a:rPr>
              <a:t>选课注意事项</a:t>
            </a:r>
            <a:endParaRPr kumimoji="0" lang="zh-CN" altLang="en-US" sz="4000" b="1" i="0" u="none" strike="noStrike" kern="1200" cap="none" spc="600" normalizeH="0" baseline="0" noProof="0" dirty="0">
              <a:ln w="10160">
                <a:solidFill>
                  <a:schemeClr val="accent5"/>
                </a:solidFill>
                <a:prstDash val="solid"/>
              </a:ln>
              <a:solidFill>
                <a:srgbClr val="FFFFFF"/>
              </a:solidFill>
              <a:effectLst>
                <a:outerShdw blurRad="38100" dist="22860" dir="5400000" algn="tl" rotWithShape="0">
                  <a:srgbClr val="000000">
                    <a:alpha val="30000"/>
                  </a:srgbClr>
                </a:outerShdw>
              </a:effectLst>
              <a:uLnTx/>
              <a:uFillTx/>
              <a:latin typeface="微软雅黑" panose="020B0503020204020204" pitchFamily="34" charset="-122"/>
              <a:ea typeface="微软雅黑" panose="020B0503020204020204" pitchFamily="34" charset="-122"/>
              <a:cs typeface="+mn-cs"/>
              <a:sym typeface="+mn-ea"/>
            </a:endParaRPr>
          </a:p>
        </p:txBody>
      </p:sp>
      <p:pic>
        <p:nvPicPr>
          <p:cNvPr id="2063" name="图片 6"/>
          <p:cNvPicPr>
            <a:picLocks noChangeAspect="1"/>
          </p:cNvPicPr>
          <p:nvPr/>
        </p:nvPicPr>
        <p:blipFill>
          <a:blip r:embed="rId2"/>
          <a:stretch>
            <a:fillRect/>
          </a:stretch>
        </p:blipFill>
        <p:spPr>
          <a:xfrm>
            <a:off x="8824913" y="44450"/>
            <a:ext cx="3327400" cy="125095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219" name="组合 6"/>
          <p:cNvGrpSpPr/>
          <p:nvPr/>
        </p:nvGrpSpPr>
        <p:grpSpPr>
          <a:xfrm>
            <a:off x="228600" y="584200"/>
            <a:ext cx="7091363" cy="941388"/>
            <a:chOff x="228600" y="584200"/>
            <a:chExt cx="7090742" cy="941070"/>
          </a:xfrm>
        </p:grpSpPr>
        <p:pic>
          <p:nvPicPr>
            <p:cNvPr id="9221" name="图片 5" descr="59-02"/>
            <p:cNvPicPr>
              <a:picLocks noChangeAspect="1"/>
            </p:cNvPicPr>
            <p:nvPr/>
          </p:nvPicPr>
          <p:blipFill>
            <a:blip r:embed="rId1"/>
            <a:stretch>
              <a:fillRect/>
            </a:stretch>
          </p:blipFill>
          <p:spPr>
            <a:xfrm>
              <a:off x="228600" y="584200"/>
              <a:ext cx="7090742" cy="941070"/>
            </a:xfrm>
            <a:prstGeom prst="rect">
              <a:avLst/>
            </a:prstGeom>
            <a:noFill/>
            <a:ln w="9525">
              <a:noFill/>
            </a:ln>
          </p:spPr>
        </p:pic>
        <p:sp>
          <p:nvSpPr>
            <p:cNvPr id="9222" name="文本框 8"/>
            <p:cNvSpPr txBox="1"/>
            <p:nvPr/>
          </p:nvSpPr>
          <p:spPr>
            <a:xfrm>
              <a:off x="1846734" y="762347"/>
              <a:ext cx="5165090" cy="58477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体育专项课选课说明</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pic>
        <p:nvPicPr>
          <p:cNvPr id="9220" name="图片 7"/>
          <p:cNvPicPr>
            <a:picLocks noChangeAspect="1"/>
          </p:cNvPicPr>
          <p:nvPr/>
        </p:nvPicPr>
        <p:blipFill>
          <a:blip r:embed="rId2"/>
          <a:stretch>
            <a:fillRect/>
          </a:stretch>
        </p:blipFill>
        <p:spPr>
          <a:xfrm>
            <a:off x="8775700" y="-1587"/>
            <a:ext cx="3327400" cy="1252537"/>
          </a:xfrm>
          <a:prstGeom prst="rect">
            <a:avLst/>
          </a:prstGeom>
          <a:noFill/>
          <a:ln w="9525">
            <a:noFill/>
          </a:ln>
        </p:spPr>
      </p:pic>
      <p:grpSp>
        <p:nvGrpSpPr>
          <p:cNvPr id="4" name="组合 3"/>
          <p:cNvGrpSpPr/>
          <p:nvPr/>
        </p:nvGrpSpPr>
        <p:grpSpPr>
          <a:xfrm>
            <a:off x="2485390" y="1700530"/>
            <a:ext cx="4780915" cy="4216400"/>
            <a:chOff x="3914" y="2678"/>
            <a:chExt cx="7529" cy="6640"/>
          </a:xfrm>
        </p:grpSpPr>
        <p:pic>
          <p:nvPicPr>
            <p:cNvPr id="2" name="图片 1"/>
            <p:cNvPicPr>
              <a:picLocks noChangeAspect="1"/>
            </p:cNvPicPr>
            <p:nvPr/>
          </p:nvPicPr>
          <p:blipFill>
            <a:blip r:embed="rId3"/>
            <a:stretch>
              <a:fillRect/>
            </a:stretch>
          </p:blipFill>
          <p:spPr>
            <a:xfrm>
              <a:off x="3929" y="2678"/>
              <a:ext cx="7515" cy="2355"/>
            </a:xfrm>
            <a:prstGeom prst="rect">
              <a:avLst/>
            </a:prstGeom>
          </p:spPr>
        </p:pic>
        <p:pic>
          <p:nvPicPr>
            <p:cNvPr id="3" name="图片 2"/>
            <p:cNvPicPr>
              <a:picLocks noChangeAspect="1"/>
            </p:cNvPicPr>
            <p:nvPr/>
          </p:nvPicPr>
          <p:blipFill>
            <a:blip r:embed="rId4"/>
            <a:stretch>
              <a:fillRect/>
            </a:stretch>
          </p:blipFill>
          <p:spPr>
            <a:xfrm>
              <a:off x="3914" y="4834"/>
              <a:ext cx="7395" cy="4485"/>
            </a:xfrm>
            <a:prstGeom prst="rect">
              <a:avLst/>
            </a:prstGeom>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图片 14"/>
          <p:cNvPicPr>
            <a:picLocks noChangeAspect="1"/>
          </p:cNvPicPr>
          <p:nvPr/>
        </p:nvPicPr>
        <p:blipFill>
          <a:blip r:embed="rId1"/>
          <a:stretch>
            <a:fillRect/>
          </a:stretch>
        </p:blipFill>
        <p:spPr>
          <a:xfrm>
            <a:off x="8775700" y="-1587"/>
            <a:ext cx="3327400" cy="1252537"/>
          </a:xfrm>
          <a:prstGeom prst="rect">
            <a:avLst/>
          </a:prstGeom>
          <a:noFill/>
          <a:ln w="9525">
            <a:noFill/>
          </a:ln>
        </p:spPr>
      </p:pic>
      <p:grpSp>
        <p:nvGrpSpPr>
          <p:cNvPr id="10243" name="组合 6"/>
          <p:cNvGrpSpPr/>
          <p:nvPr/>
        </p:nvGrpSpPr>
        <p:grpSpPr>
          <a:xfrm>
            <a:off x="228600" y="39688"/>
            <a:ext cx="7286625" cy="941387"/>
            <a:chOff x="228600" y="584200"/>
            <a:chExt cx="7287280" cy="941070"/>
          </a:xfrm>
        </p:grpSpPr>
        <p:pic>
          <p:nvPicPr>
            <p:cNvPr id="10248" name="图片 7" descr="59-02"/>
            <p:cNvPicPr>
              <a:picLocks noChangeAspect="1"/>
            </p:cNvPicPr>
            <p:nvPr/>
          </p:nvPicPr>
          <p:blipFill>
            <a:blip r:embed="rId2"/>
            <a:stretch>
              <a:fillRect/>
            </a:stretch>
          </p:blipFill>
          <p:spPr>
            <a:xfrm>
              <a:off x="228600" y="584200"/>
              <a:ext cx="7090742" cy="941070"/>
            </a:xfrm>
            <a:prstGeom prst="rect">
              <a:avLst/>
            </a:prstGeom>
            <a:noFill/>
            <a:ln w="9525">
              <a:noFill/>
            </a:ln>
          </p:spPr>
        </p:pic>
        <p:sp>
          <p:nvSpPr>
            <p:cNvPr id="10249" name="文本框 8"/>
            <p:cNvSpPr txBox="1"/>
            <p:nvPr/>
          </p:nvSpPr>
          <p:spPr>
            <a:xfrm>
              <a:off x="2350790" y="762347"/>
              <a:ext cx="5165090" cy="583565"/>
            </a:xfrm>
            <a:prstGeom prst="rect">
              <a:avLst/>
            </a:prstGeom>
            <a:noFill/>
            <a:ln w="9525">
              <a:noFill/>
            </a:ln>
          </p:spPr>
          <p:txBody>
            <a:bodyPr>
              <a:spAutoFit/>
            </a:bodyPr>
            <a:p>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10244" name="文本框 8"/>
          <p:cNvSpPr txBox="1"/>
          <p:nvPr/>
        </p:nvSpPr>
        <p:spPr>
          <a:xfrm>
            <a:off x="687388" y="220663"/>
            <a:ext cx="7910512" cy="583565"/>
          </a:xfrm>
          <a:prstGeom prst="rect">
            <a:avLst/>
          </a:prstGeom>
          <a:noFill/>
          <a:ln w="9525">
            <a:noFill/>
          </a:ln>
        </p:spPr>
        <p:txBody>
          <a:bodyPr>
            <a:spAutoFit/>
          </a:bodyPr>
          <a:p>
            <a:r>
              <a:rPr lang="en-US" altLang="zh-CN" sz="3200" b="1" dirty="0">
                <a:solidFill>
                  <a:schemeClr val="bg1"/>
                </a:solidFill>
                <a:latin typeface="微软雅黑" panose="020B0503020204020204" pitchFamily="34" charset="-122"/>
                <a:ea typeface="微软雅黑" panose="020B0503020204020204" pitchFamily="34" charset="-122"/>
              </a:rPr>
              <a:t>2025</a:t>
            </a:r>
            <a:r>
              <a:rPr lang="zh-CN" altLang="en-US" sz="3200" b="1" dirty="0">
                <a:solidFill>
                  <a:schemeClr val="bg1"/>
                </a:solidFill>
                <a:latin typeface="微软雅黑" panose="020B0503020204020204" pitchFamily="34" charset="-122"/>
                <a:ea typeface="微软雅黑" panose="020B0503020204020204" pitchFamily="34" charset="-122"/>
              </a:rPr>
              <a:t>级选课时间安排及选课建议</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0246" name="矩形 8"/>
          <p:cNvSpPr/>
          <p:nvPr/>
        </p:nvSpPr>
        <p:spPr>
          <a:xfrm>
            <a:off x="189548" y="5274945"/>
            <a:ext cx="9145587" cy="1230313"/>
          </a:xfrm>
          <a:prstGeom prst="rect">
            <a:avLst/>
          </a:prstGeom>
          <a:noFill/>
          <a:ln w="9525">
            <a:noFill/>
          </a:ln>
        </p:spPr>
        <p:txBody>
          <a:bodyPr>
            <a:spAutoFit/>
          </a:bodyPr>
          <a:p>
            <a:r>
              <a:rPr lang="zh-CN" altLang="en-US" sz="2000" b="1" dirty="0">
                <a:solidFill>
                  <a:srgbClr val="FF0000"/>
                </a:solidFill>
                <a:latin typeface="Arial" panose="020B0604020202020204" pitchFamily="34" charset="0"/>
              </a:rPr>
              <a:t>选课建议：</a:t>
            </a:r>
            <a:endParaRPr lang="en-US" altLang="zh-CN" sz="2000" b="1" dirty="0">
              <a:solidFill>
                <a:srgbClr val="FF0000"/>
              </a:solidFill>
              <a:latin typeface="Arial" panose="020B0604020202020204" pitchFamily="34" charset="0"/>
            </a:endParaRPr>
          </a:p>
          <a:p>
            <a:pPr>
              <a:lnSpc>
                <a:spcPct val="150000"/>
              </a:lnSpc>
            </a:pPr>
            <a:r>
              <a:rPr lang="zh-CN" altLang="zh-CN" dirty="0">
                <a:latin typeface="黑体" panose="02010609060101010101" pitchFamily="49" charset="-122"/>
                <a:ea typeface="黑体" panose="02010609060101010101" pitchFamily="49" charset="-122"/>
              </a:rPr>
              <a:t>由于一些通识必修课名额紧张，所以选课顺序建议先体育、英语、计算机等通识必修课，然后再院系专业必修课，最后院系专业选修课。</a:t>
            </a:r>
            <a:endParaRPr lang="zh-CN" altLang="en-US" dirty="0">
              <a:latin typeface="黑体" panose="02010609060101010101" pitchFamily="49" charset="-122"/>
              <a:ea typeface="黑体" panose="02010609060101010101" pitchFamily="49" charset="-122"/>
            </a:endParaRPr>
          </a:p>
        </p:txBody>
      </p:sp>
      <p:sp>
        <p:nvSpPr>
          <p:cNvPr id="10247" name="矩形 9"/>
          <p:cNvSpPr/>
          <p:nvPr/>
        </p:nvSpPr>
        <p:spPr>
          <a:xfrm>
            <a:off x="46038" y="1052513"/>
            <a:ext cx="9145587" cy="400050"/>
          </a:xfrm>
          <a:prstGeom prst="rect">
            <a:avLst/>
          </a:prstGeom>
          <a:noFill/>
          <a:ln w="9525">
            <a:noFill/>
          </a:ln>
        </p:spPr>
        <p:txBody>
          <a:bodyPr>
            <a:spAutoFit/>
          </a:bodyPr>
          <a:p>
            <a:r>
              <a:rPr lang="zh-CN" altLang="en-US" sz="2000" b="1" dirty="0">
                <a:solidFill>
                  <a:srgbClr val="FF0000"/>
                </a:solidFill>
                <a:latin typeface="Arial" panose="020B0604020202020204" pitchFamily="34" charset="0"/>
              </a:rPr>
              <a:t>选课时间：</a:t>
            </a:r>
            <a:endParaRPr lang="zh-CN" altLang="en-US" sz="2000" dirty="0">
              <a:latin typeface="Arial" panose="020B0604020202020204" pitchFamily="34" charset="0"/>
            </a:endParaRPr>
          </a:p>
        </p:txBody>
      </p:sp>
      <p:pic>
        <p:nvPicPr>
          <p:cNvPr id="2" name="图片 1"/>
          <p:cNvPicPr>
            <a:picLocks noChangeAspect="1"/>
          </p:cNvPicPr>
          <p:nvPr/>
        </p:nvPicPr>
        <p:blipFill>
          <a:blip r:embed="rId3"/>
          <a:stretch>
            <a:fillRect/>
          </a:stretch>
        </p:blipFill>
        <p:spPr>
          <a:xfrm>
            <a:off x="1054735" y="1701165"/>
            <a:ext cx="8048625" cy="25431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图片 14"/>
          <p:cNvPicPr>
            <a:picLocks noChangeAspect="1"/>
          </p:cNvPicPr>
          <p:nvPr/>
        </p:nvPicPr>
        <p:blipFill>
          <a:blip r:embed="rId1"/>
          <a:stretch>
            <a:fillRect/>
          </a:stretch>
        </p:blipFill>
        <p:spPr>
          <a:xfrm>
            <a:off x="8775700" y="-1587"/>
            <a:ext cx="3327400" cy="1252537"/>
          </a:xfrm>
          <a:prstGeom prst="rect">
            <a:avLst/>
          </a:prstGeom>
          <a:noFill/>
          <a:ln w="9525">
            <a:noFill/>
          </a:ln>
        </p:spPr>
      </p:pic>
      <p:grpSp>
        <p:nvGrpSpPr>
          <p:cNvPr id="11267" name="组合 6"/>
          <p:cNvGrpSpPr/>
          <p:nvPr/>
        </p:nvGrpSpPr>
        <p:grpSpPr>
          <a:xfrm>
            <a:off x="228600" y="30163"/>
            <a:ext cx="7286625" cy="941387"/>
            <a:chOff x="228600" y="584200"/>
            <a:chExt cx="7287280" cy="941070"/>
          </a:xfrm>
        </p:grpSpPr>
        <p:pic>
          <p:nvPicPr>
            <p:cNvPr id="11270" name="图片 7" descr="59-02"/>
            <p:cNvPicPr>
              <a:picLocks noChangeAspect="1"/>
            </p:cNvPicPr>
            <p:nvPr/>
          </p:nvPicPr>
          <p:blipFill>
            <a:blip r:embed="rId2"/>
            <a:stretch>
              <a:fillRect/>
            </a:stretch>
          </p:blipFill>
          <p:spPr>
            <a:xfrm>
              <a:off x="228600" y="584200"/>
              <a:ext cx="7090742" cy="941070"/>
            </a:xfrm>
            <a:prstGeom prst="rect">
              <a:avLst/>
            </a:prstGeom>
            <a:noFill/>
            <a:ln w="9525">
              <a:noFill/>
            </a:ln>
          </p:spPr>
        </p:pic>
        <p:sp>
          <p:nvSpPr>
            <p:cNvPr id="11271" name="文本框 8"/>
            <p:cNvSpPr txBox="1"/>
            <p:nvPr/>
          </p:nvSpPr>
          <p:spPr>
            <a:xfrm>
              <a:off x="2350790" y="762347"/>
              <a:ext cx="5165090" cy="58356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开课单位联系电话 </a:t>
              </a:r>
              <a:r>
                <a:rPr lang="en-US" altLang="zh-CN" sz="3200" b="1" dirty="0">
                  <a:solidFill>
                    <a:schemeClr val="bg1"/>
                  </a:solidFill>
                  <a:latin typeface="微软雅黑" panose="020B0503020204020204" pitchFamily="34" charset="-122"/>
                  <a:ea typeface="微软雅黑" panose="020B0503020204020204" pitchFamily="34" charset="-122"/>
                </a:rPr>
                <a:t>(1)</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12" name="线形标注 1(带边框和强调线) 11"/>
          <p:cNvSpPr/>
          <p:nvPr/>
        </p:nvSpPr>
        <p:spPr>
          <a:xfrm>
            <a:off x="9047163" y="3070225"/>
            <a:ext cx="2736850" cy="790575"/>
          </a:xfrm>
          <a:prstGeom prst="accentBorderCallout1">
            <a:avLst>
              <a:gd name="adj1" fmla="val 52654"/>
              <a:gd name="adj2" fmla="val -5947"/>
              <a:gd name="adj3" fmla="val 53149"/>
              <a:gd name="adj4" fmla="val -37273"/>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marL="0" marR="0" lvl="0" indent="457200" algn="ctr"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bg1"/>
                </a:solidFill>
                <a:effectLst/>
                <a:uLnTx/>
                <a:uFillTx/>
                <a:latin typeface="+mn-lt"/>
                <a:ea typeface="+mn-ea"/>
                <a:cs typeface="+mn-cs"/>
              </a:rPr>
              <a:t>对课程有任何疑问可联系开课单位</a:t>
            </a:r>
            <a:endParaRPr kumimoji="0" lang="zh-CN" altLang="en-US" sz="1800" b="1" i="0" u="none" strike="noStrike" kern="1200" cap="none" spc="0" normalizeH="0" baseline="0" noProof="0" dirty="0">
              <a:ln>
                <a:noFill/>
              </a:ln>
              <a:solidFill>
                <a:schemeClr val="bg1"/>
              </a:solidFill>
              <a:effectLst/>
              <a:uLnTx/>
              <a:uFillTx/>
              <a:latin typeface="+mn-lt"/>
              <a:ea typeface="+mn-ea"/>
              <a:cs typeface="+mn-cs"/>
            </a:endParaRPr>
          </a:p>
        </p:txBody>
      </p:sp>
      <p:pic>
        <p:nvPicPr>
          <p:cNvPr id="2" name="图片 1"/>
          <p:cNvPicPr>
            <a:picLocks noChangeAspect="1"/>
          </p:cNvPicPr>
          <p:nvPr/>
        </p:nvPicPr>
        <p:blipFill>
          <a:blip r:embed="rId3"/>
          <a:srcRect t="6010"/>
          <a:stretch>
            <a:fillRect/>
          </a:stretch>
        </p:blipFill>
        <p:spPr>
          <a:xfrm>
            <a:off x="410845" y="1071880"/>
            <a:ext cx="6896100" cy="56311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90" name="图片 14"/>
          <p:cNvPicPr>
            <a:picLocks noChangeAspect="1"/>
          </p:cNvPicPr>
          <p:nvPr/>
        </p:nvPicPr>
        <p:blipFill>
          <a:blip r:embed="rId1"/>
          <a:stretch>
            <a:fillRect/>
          </a:stretch>
        </p:blipFill>
        <p:spPr>
          <a:xfrm>
            <a:off x="8775700" y="-1587"/>
            <a:ext cx="3327400" cy="1252537"/>
          </a:xfrm>
          <a:prstGeom prst="rect">
            <a:avLst/>
          </a:prstGeom>
          <a:noFill/>
          <a:ln w="9525">
            <a:noFill/>
          </a:ln>
        </p:spPr>
      </p:pic>
      <p:grpSp>
        <p:nvGrpSpPr>
          <p:cNvPr id="12291" name="组合 6"/>
          <p:cNvGrpSpPr/>
          <p:nvPr/>
        </p:nvGrpSpPr>
        <p:grpSpPr>
          <a:xfrm>
            <a:off x="228600" y="30163"/>
            <a:ext cx="7286625" cy="941387"/>
            <a:chOff x="228600" y="584200"/>
            <a:chExt cx="7287280" cy="941070"/>
          </a:xfrm>
        </p:grpSpPr>
        <p:pic>
          <p:nvPicPr>
            <p:cNvPr id="12294" name="图片 7" descr="59-02"/>
            <p:cNvPicPr>
              <a:picLocks noChangeAspect="1"/>
            </p:cNvPicPr>
            <p:nvPr/>
          </p:nvPicPr>
          <p:blipFill>
            <a:blip r:embed="rId2"/>
            <a:stretch>
              <a:fillRect/>
            </a:stretch>
          </p:blipFill>
          <p:spPr>
            <a:xfrm>
              <a:off x="228600" y="584200"/>
              <a:ext cx="7090742" cy="941070"/>
            </a:xfrm>
            <a:prstGeom prst="rect">
              <a:avLst/>
            </a:prstGeom>
            <a:noFill/>
            <a:ln w="9525">
              <a:noFill/>
            </a:ln>
          </p:spPr>
        </p:pic>
        <p:sp>
          <p:nvSpPr>
            <p:cNvPr id="12295" name="文本框 8"/>
            <p:cNvSpPr txBox="1"/>
            <p:nvPr/>
          </p:nvSpPr>
          <p:spPr>
            <a:xfrm>
              <a:off x="2350790" y="762347"/>
              <a:ext cx="5165090" cy="58356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开课单位联系电话 </a:t>
              </a:r>
              <a:r>
                <a:rPr lang="en-US" altLang="zh-CN" sz="3200" b="1" dirty="0">
                  <a:solidFill>
                    <a:schemeClr val="bg1"/>
                  </a:solidFill>
                  <a:latin typeface="微软雅黑" panose="020B0503020204020204" pitchFamily="34" charset="-122"/>
                  <a:ea typeface="微软雅黑" panose="020B0503020204020204" pitchFamily="34" charset="-122"/>
                </a:rPr>
                <a:t>(2)</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16" name="线形标注 1(带边框和强调线) 15"/>
          <p:cNvSpPr/>
          <p:nvPr/>
        </p:nvSpPr>
        <p:spPr>
          <a:xfrm>
            <a:off x="9047163" y="3070225"/>
            <a:ext cx="2736850" cy="790575"/>
          </a:xfrm>
          <a:prstGeom prst="accentBorderCallout1">
            <a:avLst>
              <a:gd name="adj1" fmla="val 52654"/>
              <a:gd name="adj2" fmla="val -5947"/>
              <a:gd name="adj3" fmla="val 53149"/>
              <a:gd name="adj4" fmla="val -37273"/>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marL="0" marR="0" lvl="0" indent="457200" algn="ctr"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chemeClr val="bg1"/>
                </a:solidFill>
                <a:effectLst/>
                <a:uLnTx/>
                <a:uFillTx/>
                <a:latin typeface="+mn-lt"/>
                <a:ea typeface="+mn-ea"/>
                <a:cs typeface="+mn-cs"/>
              </a:rPr>
              <a:t>对课程有任何疑问可联系开课单位</a:t>
            </a:r>
            <a:endParaRPr kumimoji="0" lang="zh-CN" altLang="en-US" sz="1800" b="1" i="0" u="none" strike="noStrike" kern="1200" cap="none" spc="0" normalizeH="0" baseline="0" noProof="0" dirty="0">
              <a:ln>
                <a:noFill/>
              </a:ln>
              <a:solidFill>
                <a:schemeClr val="bg1"/>
              </a:solidFill>
              <a:effectLst/>
              <a:uLnTx/>
              <a:uFillTx/>
              <a:latin typeface="+mn-lt"/>
              <a:ea typeface="+mn-ea"/>
              <a:cs typeface="+mn-cs"/>
            </a:endParaRPr>
          </a:p>
        </p:txBody>
      </p:sp>
      <p:pic>
        <p:nvPicPr>
          <p:cNvPr id="2" name="图片 1"/>
          <p:cNvPicPr>
            <a:picLocks noChangeAspect="1"/>
          </p:cNvPicPr>
          <p:nvPr/>
        </p:nvPicPr>
        <p:blipFill>
          <a:blip r:embed="rId3"/>
          <a:stretch>
            <a:fillRect/>
          </a:stretch>
        </p:blipFill>
        <p:spPr>
          <a:xfrm>
            <a:off x="461010" y="1484630"/>
            <a:ext cx="6858000" cy="40386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图片 14"/>
          <p:cNvPicPr>
            <a:picLocks noChangeAspect="1"/>
          </p:cNvPicPr>
          <p:nvPr/>
        </p:nvPicPr>
        <p:blipFill>
          <a:blip r:embed="rId1"/>
          <a:stretch>
            <a:fillRect/>
          </a:stretch>
        </p:blipFill>
        <p:spPr>
          <a:xfrm>
            <a:off x="8775700" y="-1587"/>
            <a:ext cx="3327400" cy="1252537"/>
          </a:xfrm>
          <a:prstGeom prst="rect">
            <a:avLst/>
          </a:prstGeom>
          <a:noFill/>
          <a:ln w="9525">
            <a:noFill/>
          </a:ln>
        </p:spPr>
      </p:pic>
      <p:grpSp>
        <p:nvGrpSpPr>
          <p:cNvPr id="13315" name="组合 6"/>
          <p:cNvGrpSpPr/>
          <p:nvPr/>
        </p:nvGrpSpPr>
        <p:grpSpPr>
          <a:xfrm>
            <a:off x="228600" y="30163"/>
            <a:ext cx="7286625" cy="941387"/>
            <a:chOff x="228600" y="584200"/>
            <a:chExt cx="7287280" cy="941070"/>
          </a:xfrm>
        </p:grpSpPr>
        <p:pic>
          <p:nvPicPr>
            <p:cNvPr id="13317" name="图片 7" descr="59-02"/>
            <p:cNvPicPr>
              <a:picLocks noChangeAspect="1"/>
            </p:cNvPicPr>
            <p:nvPr/>
          </p:nvPicPr>
          <p:blipFill>
            <a:blip r:embed="rId2"/>
            <a:stretch>
              <a:fillRect/>
            </a:stretch>
          </p:blipFill>
          <p:spPr>
            <a:xfrm>
              <a:off x="228600" y="584200"/>
              <a:ext cx="7090742" cy="941070"/>
            </a:xfrm>
            <a:prstGeom prst="rect">
              <a:avLst/>
            </a:prstGeom>
            <a:noFill/>
            <a:ln w="9525">
              <a:noFill/>
            </a:ln>
          </p:spPr>
        </p:pic>
        <p:sp>
          <p:nvSpPr>
            <p:cNvPr id="13318" name="文本框 8"/>
            <p:cNvSpPr txBox="1"/>
            <p:nvPr/>
          </p:nvSpPr>
          <p:spPr>
            <a:xfrm>
              <a:off x="2350790" y="762347"/>
              <a:ext cx="5165090" cy="58356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上课节次时间表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pic>
        <p:nvPicPr>
          <p:cNvPr id="13316" name="图片 2"/>
          <p:cNvPicPr>
            <a:picLocks noChangeAspect="1"/>
          </p:cNvPicPr>
          <p:nvPr/>
        </p:nvPicPr>
        <p:blipFill>
          <a:blip r:embed="rId3"/>
          <a:stretch>
            <a:fillRect/>
          </a:stretch>
        </p:blipFill>
        <p:spPr>
          <a:xfrm>
            <a:off x="1343025" y="1557338"/>
            <a:ext cx="8528050" cy="4451350"/>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8" name="图片 15"/>
          <p:cNvPicPr>
            <a:picLocks noChangeAspect="1"/>
          </p:cNvPicPr>
          <p:nvPr/>
        </p:nvPicPr>
        <p:blipFill>
          <a:blip r:embed="rId1"/>
          <a:stretch>
            <a:fillRect/>
          </a:stretch>
        </p:blipFill>
        <p:spPr>
          <a:xfrm>
            <a:off x="6670675" y="1997075"/>
            <a:ext cx="4465638" cy="3087688"/>
          </a:xfrm>
          <a:prstGeom prst="rect">
            <a:avLst/>
          </a:prstGeom>
          <a:noFill/>
          <a:ln w="9525">
            <a:noFill/>
          </a:ln>
        </p:spPr>
      </p:pic>
      <p:sp>
        <p:nvSpPr>
          <p:cNvPr id="42" name="矩形 41"/>
          <p:cNvSpPr/>
          <p:nvPr/>
        </p:nvSpPr>
        <p:spPr>
          <a:xfrm>
            <a:off x="6383338" y="3022600"/>
            <a:ext cx="4752975"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3" name="矩形 42"/>
          <p:cNvSpPr/>
          <p:nvPr/>
        </p:nvSpPr>
        <p:spPr>
          <a:xfrm>
            <a:off x="6383338" y="4076700"/>
            <a:ext cx="4752975"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4" name="矩形 43"/>
          <p:cNvSpPr/>
          <p:nvPr/>
        </p:nvSpPr>
        <p:spPr>
          <a:xfrm rot="5400000">
            <a:off x="5399088" y="3910013"/>
            <a:ext cx="4751388"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5" name="矩形 44"/>
          <p:cNvSpPr/>
          <p:nvPr/>
        </p:nvSpPr>
        <p:spPr>
          <a:xfrm rot="5400000">
            <a:off x="6505575" y="3910013"/>
            <a:ext cx="4751388"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6" name="矩形 45"/>
          <p:cNvSpPr/>
          <p:nvPr/>
        </p:nvSpPr>
        <p:spPr>
          <a:xfrm rot="5400000">
            <a:off x="7655719" y="3982244"/>
            <a:ext cx="4752975" cy="46038"/>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7" name="矩形 46"/>
          <p:cNvSpPr/>
          <p:nvPr/>
        </p:nvSpPr>
        <p:spPr>
          <a:xfrm>
            <a:off x="11352213" y="1997075"/>
            <a:ext cx="838200" cy="102552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8" name="矩形 47"/>
          <p:cNvSpPr/>
          <p:nvPr/>
        </p:nvSpPr>
        <p:spPr>
          <a:xfrm>
            <a:off x="0" y="1989138"/>
            <a:ext cx="6454775" cy="3095625"/>
          </a:xfrm>
          <a:prstGeom prst="rect">
            <a:avLst/>
          </a:prstGeom>
          <a:solidFill>
            <a:srgbClr val="8600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9" name="矩形 48"/>
          <p:cNvSpPr/>
          <p:nvPr/>
        </p:nvSpPr>
        <p:spPr>
          <a:xfrm>
            <a:off x="7797800" y="3068638"/>
            <a:ext cx="1060450" cy="103505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0" name="矩形 49"/>
          <p:cNvSpPr/>
          <p:nvPr/>
        </p:nvSpPr>
        <p:spPr>
          <a:xfrm>
            <a:off x="8904288" y="1989138"/>
            <a:ext cx="1104900" cy="1033463"/>
          </a:xfrm>
          <a:prstGeom prst="rect">
            <a:avLst/>
          </a:prstGeom>
          <a:solidFill>
            <a:srgbClr val="86006A">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1" name="矩形 50"/>
          <p:cNvSpPr/>
          <p:nvPr/>
        </p:nvSpPr>
        <p:spPr>
          <a:xfrm>
            <a:off x="6670675" y="4122738"/>
            <a:ext cx="1081088" cy="962025"/>
          </a:xfrm>
          <a:prstGeom prst="rect">
            <a:avLst/>
          </a:prstGeom>
          <a:solidFill>
            <a:srgbClr val="86006A">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349" name="TextBox 59"/>
          <p:cNvSpPr/>
          <p:nvPr/>
        </p:nvSpPr>
        <p:spPr>
          <a:xfrm flipH="1">
            <a:off x="1127125" y="3038475"/>
            <a:ext cx="7343775" cy="1038225"/>
          </a:xfrm>
          <a:prstGeom prst="rect">
            <a:avLst/>
          </a:prstGeom>
          <a:noFill/>
          <a:ln w="9525">
            <a:noFill/>
          </a:ln>
        </p:spPr>
        <p:txBody>
          <a:bodyPr>
            <a:spAutoFit/>
          </a:bodyPr>
          <a:p>
            <a:pPr eaLnBrk="0" hangingPunct="0">
              <a:lnSpc>
                <a:spcPct val="150000"/>
              </a:lnSpc>
            </a:pPr>
            <a:r>
              <a:rPr lang="zh-CN" altLang="en-US" sz="4500" b="1" dirty="0">
                <a:solidFill>
                  <a:schemeClr val="bg1"/>
                </a:solidFill>
                <a:latin typeface="微软雅黑" panose="020B0503020204020204" pitchFamily="34" charset="-122"/>
                <a:ea typeface="微软雅黑" panose="020B0503020204020204" pitchFamily="34" charset="-122"/>
                <a:sym typeface="方正兰亭黑_GBK"/>
              </a:rPr>
              <a:t>欢迎大家！</a:t>
            </a:r>
            <a:endParaRPr lang="zh-CN" altLang="en-US" sz="4500" b="1" dirty="0">
              <a:solidFill>
                <a:schemeClr val="bg1"/>
              </a:solidFill>
              <a:latin typeface="微软雅黑" panose="020B0503020204020204" pitchFamily="34" charset="-122"/>
              <a:ea typeface="微软雅黑" panose="020B0503020204020204" pitchFamily="34" charset="-122"/>
              <a:sym typeface="方正兰亭黑_GBK"/>
            </a:endParaRPr>
          </a:p>
        </p:txBody>
      </p:sp>
      <p:pic>
        <p:nvPicPr>
          <p:cNvPr id="14350" name="图片 14"/>
          <p:cNvPicPr>
            <a:picLocks noChangeAspect="1"/>
          </p:cNvPicPr>
          <p:nvPr/>
        </p:nvPicPr>
        <p:blipFill>
          <a:blip r:embed="rId2"/>
          <a:stretch>
            <a:fillRect/>
          </a:stretch>
        </p:blipFill>
        <p:spPr>
          <a:xfrm>
            <a:off x="8902700" y="168275"/>
            <a:ext cx="3327400" cy="1252538"/>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074" name="组合 6"/>
          <p:cNvGrpSpPr/>
          <p:nvPr/>
        </p:nvGrpSpPr>
        <p:grpSpPr>
          <a:xfrm>
            <a:off x="287020" y="620713"/>
            <a:ext cx="7286625" cy="941387"/>
            <a:chOff x="228600" y="584200"/>
            <a:chExt cx="7287280" cy="941070"/>
          </a:xfrm>
        </p:grpSpPr>
        <p:pic>
          <p:nvPicPr>
            <p:cNvPr id="3080" name="图片 13" descr="59-02"/>
            <p:cNvPicPr>
              <a:picLocks noChangeAspect="1"/>
            </p:cNvPicPr>
            <p:nvPr/>
          </p:nvPicPr>
          <p:blipFill>
            <a:blip r:embed="rId1"/>
            <a:stretch>
              <a:fillRect/>
            </a:stretch>
          </p:blipFill>
          <p:spPr>
            <a:xfrm>
              <a:off x="228600" y="584200"/>
              <a:ext cx="7090742" cy="941070"/>
            </a:xfrm>
            <a:prstGeom prst="rect">
              <a:avLst/>
            </a:prstGeom>
            <a:noFill/>
            <a:ln w="9525">
              <a:noFill/>
            </a:ln>
          </p:spPr>
        </p:pic>
        <p:sp>
          <p:nvSpPr>
            <p:cNvPr id="3081" name="文本框 15"/>
            <p:cNvSpPr txBox="1"/>
            <p:nvPr/>
          </p:nvSpPr>
          <p:spPr>
            <a:xfrm>
              <a:off x="2350790" y="762347"/>
              <a:ext cx="5165090" cy="583565"/>
            </a:xfrm>
            <a:prstGeom prst="rect">
              <a:avLst/>
            </a:prstGeom>
            <a:noFill/>
            <a:ln w="9525">
              <a:noFill/>
            </a:ln>
          </p:spPr>
          <p:txBody>
            <a:bodyPr>
              <a:spAutoFit/>
            </a:bodyPr>
            <a:p>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pic>
        <p:nvPicPr>
          <p:cNvPr id="3075" name="图片 14"/>
          <p:cNvPicPr>
            <a:picLocks noChangeAspect="1"/>
          </p:cNvPicPr>
          <p:nvPr/>
        </p:nvPicPr>
        <p:blipFill>
          <a:blip r:embed="rId2"/>
          <a:stretch>
            <a:fillRect/>
          </a:stretch>
        </p:blipFill>
        <p:spPr>
          <a:xfrm>
            <a:off x="8775700" y="-1587"/>
            <a:ext cx="3327400" cy="1252537"/>
          </a:xfrm>
          <a:prstGeom prst="rect">
            <a:avLst/>
          </a:prstGeom>
          <a:noFill/>
          <a:ln w="9525">
            <a:noFill/>
          </a:ln>
        </p:spPr>
      </p:pic>
      <p:sp>
        <p:nvSpPr>
          <p:cNvPr id="3076" name="文本框 10"/>
          <p:cNvSpPr txBox="1"/>
          <p:nvPr/>
        </p:nvSpPr>
        <p:spPr>
          <a:xfrm>
            <a:off x="215265" y="1484630"/>
            <a:ext cx="10507345" cy="1014730"/>
          </a:xfrm>
          <a:prstGeom prst="rect">
            <a:avLst/>
          </a:prstGeom>
          <a:noFill/>
          <a:ln w="9525">
            <a:noFill/>
          </a:ln>
        </p:spPr>
        <p:txBody>
          <a:bodyPr wrap="square">
            <a:spAutoFit/>
          </a:bodyPr>
          <a:p>
            <a:pPr algn="just">
              <a:lnSpc>
                <a:spcPct val="150000"/>
              </a:lnSpc>
            </a:pPr>
            <a:r>
              <a:rPr lang="zh-CN" altLang="en-US" sz="2000" b="1" dirty="0">
                <a:solidFill>
                  <a:srgbClr val="C00000"/>
                </a:solidFill>
                <a:latin typeface="等线" panose="02010600030101010101" pitchFamily="2" charset="-122"/>
                <a:ea typeface="仿宋" panose="02010609060101010101" pitchFamily="49" charset="-122"/>
              </a:rPr>
              <a:t>建议物质科学大类有意愿进入化学学院的学生早做准备，</a:t>
            </a:r>
            <a:r>
              <a:rPr lang="zh-CN" altLang="zh-CN" sz="2000" b="1" dirty="0">
                <a:solidFill>
                  <a:srgbClr val="C00000"/>
                </a:solidFill>
                <a:latin typeface="等线" panose="02010600030101010101" pitchFamily="2" charset="-122"/>
                <a:ea typeface="仿宋" panose="02010609060101010101" pitchFamily="49" charset="-122"/>
              </a:rPr>
              <a:t>修读</a:t>
            </a:r>
            <a:r>
              <a:rPr lang="zh-CN" altLang="en-US" sz="2000" b="1" dirty="0">
                <a:solidFill>
                  <a:srgbClr val="C00000"/>
                </a:solidFill>
                <a:latin typeface="等线" panose="02010600030101010101" pitchFamily="2" charset="-122"/>
                <a:ea typeface="仿宋" panose="02010609060101010101" pitchFamily="49" charset="-122"/>
              </a:rPr>
              <a:t>如下</a:t>
            </a:r>
            <a:r>
              <a:rPr lang="zh-CN" altLang="zh-CN" sz="2000" b="1" dirty="0">
                <a:solidFill>
                  <a:srgbClr val="C00000"/>
                </a:solidFill>
                <a:latin typeface="等线" panose="02010600030101010101" pitchFamily="2" charset="-122"/>
                <a:ea typeface="仿宋" panose="02010609060101010101" pitchFamily="49" charset="-122"/>
              </a:rPr>
              <a:t>课程</a:t>
            </a:r>
            <a:r>
              <a:rPr lang="zh-CN" altLang="en-US" sz="2000" b="1" dirty="0">
                <a:solidFill>
                  <a:srgbClr val="C00000"/>
                </a:solidFill>
                <a:latin typeface="等线" panose="02010600030101010101" pitchFamily="2" charset="-122"/>
                <a:ea typeface="仿宋" panose="02010609060101010101" pitchFamily="49" charset="-122"/>
              </a:rPr>
              <a:t>，但不作为大类分流时化学学院的准入条件</a:t>
            </a:r>
            <a:endParaRPr lang="en-US" altLang="zh-CN" sz="2000" b="1" dirty="0">
              <a:solidFill>
                <a:srgbClr val="C00000"/>
              </a:solidFill>
              <a:latin typeface="等线" panose="02010600030101010101" pitchFamily="2" charset="-122"/>
              <a:ea typeface="仿宋" panose="02010609060101010101" pitchFamily="49" charset="-122"/>
            </a:endParaRPr>
          </a:p>
        </p:txBody>
      </p:sp>
      <p:sp>
        <p:nvSpPr>
          <p:cNvPr id="3077" name="文本框 8"/>
          <p:cNvSpPr txBox="1"/>
          <p:nvPr/>
        </p:nvSpPr>
        <p:spPr>
          <a:xfrm>
            <a:off x="2133283" y="833755"/>
            <a:ext cx="5165725" cy="585788"/>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化学学院课程情况</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9" name="文本框 69"/>
          <p:cNvSpPr txBox="1"/>
          <p:nvPr/>
        </p:nvSpPr>
        <p:spPr>
          <a:xfrm>
            <a:off x="8183563" y="3860800"/>
            <a:ext cx="4511675" cy="1136650"/>
          </a:xfrm>
          <a:prstGeom prst="rect">
            <a:avLst/>
          </a:prstGeom>
          <a:noFill/>
        </p:spPr>
        <p:txBody>
          <a:bodyPr>
            <a:spAutoFit/>
          </a:bodyPr>
          <a:lstStyle/>
          <a:p>
            <a:pPr marR="0" defTabSz="914400" fontAlgn="auto">
              <a:lnSpc>
                <a:spcPct val="150000"/>
              </a:lnSpc>
              <a:spcBef>
                <a:spcPts val="0"/>
              </a:spcBef>
              <a:spcAft>
                <a:spcPts val="0"/>
              </a:spcAft>
              <a:buClrTx/>
              <a:buSzTx/>
              <a:buFontTx/>
              <a:buNone/>
              <a:defRPr/>
            </a:pPr>
            <a:r>
              <a:rPr kumimoji="0" lang="zh-CN" altLang="en-US" sz="2400" b="1" kern="1200" cap="none" spc="0" normalizeH="0" baseline="0" noProof="0" dirty="0">
                <a:solidFill>
                  <a:srgbClr val="9C29A5"/>
                </a:solidFill>
                <a:effectLst>
                  <a:outerShdw blurRad="38100" dist="19050" dir="2700000" algn="tl" rotWithShape="0">
                    <a:schemeClr val="dk1">
                      <a:alpha val="40000"/>
                    </a:schemeClr>
                  </a:outerShdw>
                </a:effectLst>
                <a:latin typeface="+mn-lt"/>
                <a:ea typeface="+mn-ea"/>
                <a:cs typeface="+mn-cs"/>
              </a:rPr>
              <a:t>课程表、选课手册</a:t>
            </a:r>
            <a:endParaRPr kumimoji="0" lang="en-US" altLang="zh-CN" sz="2400" b="1" kern="1200" cap="none" spc="0" normalizeH="0" baseline="0" noProof="0" dirty="0">
              <a:solidFill>
                <a:srgbClr val="9C29A5"/>
              </a:solidFill>
              <a:effectLst>
                <a:outerShdw blurRad="38100" dist="19050" dir="2700000" algn="tl" rotWithShape="0">
                  <a:schemeClr val="dk1">
                    <a:alpha val="40000"/>
                  </a:schemeClr>
                </a:outerShdw>
              </a:effectLst>
              <a:latin typeface="+mn-lt"/>
              <a:ea typeface="+mn-ea"/>
              <a:cs typeface="+mn-cs"/>
            </a:endParaRPr>
          </a:p>
          <a:p>
            <a:pPr marR="0" defTabSz="914400" fontAlgn="auto">
              <a:lnSpc>
                <a:spcPct val="150000"/>
              </a:lnSpc>
              <a:spcBef>
                <a:spcPts val="0"/>
              </a:spcBef>
              <a:spcAft>
                <a:spcPts val="0"/>
              </a:spcAft>
              <a:buClrTx/>
              <a:buSzTx/>
              <a:buFontTx/>
              <a:buNone/>
              <a:defRPr/>
            </a:pPr>
            <a:r>
              <a:rPr kumimoji="0" lang="zh-CN" altLang="en-US" sz="2400" b="1" kern="1200" cap="none" spc="0" normalizeH="0" baseline="0" noProof="0" dirty="0">
                <a:solidFill>
                  <a:srgbClr val="9C29A5"/>
                </a:solidFill>
                <a:effectLst>
                  <a:outerShdw blurRad="38100" dist="19050" dir="2700000" algn="tl" rotWithShape="0">
                    <a:schemeClr val="dk1">
                      <a:alpha val="40000"/>
                    </a:schemeClr>
                  </a:outerShdw>
                </a:effectLst>
                <a:latin typeface="+mn-lt"/>
                <a:ea typeface="+mn-ea"/>
                <a:cs typeface="+mn-cs"/>
              </a:rPr>
              <a:t>请见相应附件！</a:t>
            </a:r>
            <a:endParaRPr kumimoji="0" lang="zh-CN" altLang="en-US" sz="2400" b="1" kern="1200" cap="none" spc="0" normalizeH="0" baseline="0" noProof="0" dirty="0">
              <a:solidFill>
                <a:srgbClr val="9C29A5"/>
              </a:solidFill>
              <a:effectLst>
                <a:outerShdw blurRad="38100" dist="19050" dir="2700000" algn="tl" rotWithShape="0">
                  <a:schemeClr val="dk1">
                    <a:alpha val="40000"/>
                  </a:schemeClr>
                </a:outerShdw>
              </a:effectLst>
              <a:latin typeface="+mn-lt"/>
              <a:ea typeface="+mn-ea"/>
              <a:cs typeface="+mn-cs"/>
            </a:endParaRPr>
          </a:p>
        </p:txBody>
      </p:sp>
      <p:pic>
        <p:nvPicPr>
          <p:cNvPr id="3079" name="Picture 51"/>
          <p:cNvPicPr>
            <a:picLocks noChangeAspect="1"/>
          </p:cNvPicPr>
          <p:nvPr/>
        </p:nvPicPr>
        <p:blipFill>
          <a:blip r:embed="rId3"/>
          <a:stretch>
            <a:fillRect/>
          </a:stretch>
        </p:blipFill>
        <p:spPr>
          <a:xfrm>
            <a:off x="262255" y="2413000"/>
            <a:ext cx="7324725" cy="4224655"/>
          </a:xfrm>
          <a:prstGeom prst="rect">
            <a:avLst/>
          </a:prstGeom>
          <a:noFill/>
          <a:ln w="9525">
            <a:noFill/>
          </a:ln>
        </p:spPr>
      </p:pic>
    </p:spTree>
    <p:custDataLst>
      <p:tags r:id="rId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6"/>
          <p:cNvSpPr/>
          <p:nvPr/>
        </p:nvSpPr>
        <p:spPr>
          <a:xfrm>
            <a:off x="261938" y="2205038"/>
            <a:ext cx="8715375" cy="3095625"/>
          </a:xfrm>
          <a:prstGeom prst="rect">
            <a:avLst/>
          </a:prstGeom>
          <a:noFill/>
          <a:ln w="9525">
            <a:noFill/>
          </a:ln>
        </p:spPr>
        <p:txBody>
          <a:bodyPr/>
          <a:p>
            <a:pPr>
              <a:lnSpc>
                <a:spcPct val="130000"/>
              </a:lnSpc>
              <a:buClr>
                <a:srgbClr val="FF0000"/>
              </a:buClr>
              <a:buFont typeface="Monotype Sorts"/>
            </a:pPr>
            <a:r>
              <a:rPr lang="zh-CN" altLang="en-US" sz="2000" b="1" dirty="0">
                <a:solidFill>
                  <a:srgbClr val="FF0000"/>
                </a:solidFill>
                <a:latin typeface="Times New Roman" panose="02020603050405020304" pitchFamily="18" charset="0"/>
                <a:ea typeface="黑体" panose="02010609060101010101" pitchFamily="49" charset="-122"/>
              </a:rPr>
              <a:t>大一、大二结束后各有一次转入机会。</a:t>
            </a:r>
            <a:endParaRPr lang="en-US" altLang="zh-CN" sz="2000" b="1" dirty="0">
              <a:solidFill>
                <a:srgbClr val="FF0000"/>
              </a:solidFill>
              <a:latin typeface="Times New Roman" panose="02020603050405020304" pitchFamily="18" charset="0"/>
              <a:ea typeface="黑体" panose="02010609060101010101" pitchFamily="49" charset="-122"/>
            </a:endParaRPr>
          </a:p>
          <a:p>
            <a:pPr>
              <a:lnSpc>
                <a:spcPct val="130000"/>
              </a:lnSpc>
              <a:buClr>
                <a:srgbClr val="FF0000"/>
              </a:buClr>
              <a:buFont typeface="Monotype Sorts"/>
            </a:pPr>
            <a:r>
              <a:rPr lang="zh-CN" altLang="en-US" sz="2000" b="1" dirty="0">
                <a:latin typeface="Times New Roman" panose="02020603050405020304" pitchFamily="18" charset="0"/>
                <a:ea typeface="黑体" panose="02010609060101010101" pitchFamily="49" charset="-122"/>
              </a:rPr>
              <a:t>普通班学生若想转入伯苓班需满足以下条件：</a:t>
            </a:r>
            <a:endParaRPr lang="zh-CN" altLang="en-US" sz="2000" b="1" dirty="0">
              <a:latin typeface="Times New Roman" panose="02020603050405020304" pitchFamily="18" charset="0"/>
              <a:ea typeface="黑体" panose="02010609060101010101" pitchFamily="49" charset="-122"/>
            </a:endParaRPr>
          </a:p>
          <a:p>
            <a:pPr>
              <a:lnSpc>
                <a:spcPct val="130000"/>
              </a:lnSpc>
              <a:spcBef>
                <a:spcPts val="600"/>
              </a:spcBef>
              <a:buClr>
                <a:srgbClr val="FF0000"/>
              </a:buClr>
              <a:buFont typeface="Wingdings" panose="05000000000000000000" pitchFamily="2" charset="2"/>
              <a:buChar char="Ø"/>
            </a:pPr>
            <a:r>
              <a:rPr lang="zh-CN" altLang="en-US" sz="2000" b="1" dirty="0">
                <a:latin typeface="Times New Roman" panose="02020603050405020304" pitchFamily="18" charset="0"/>
                <a:ea typeface="黑体" panose="02010609060101010101" pitchFamily="49" charset="-122"/>
              </a:rPr>
              <a:t>大一转入，修完化学专业正常开设的必修课程和指定选修课程（见</a:t>
            </a:r>
            <a:r>
              <a:rPr lang="zh-CN" sz="2000" b="1" dirty="0">
                <a:latin typeface="Times New Roman" panose="02020603050405020304" pitchFamily="18" charset="0"/>
                <a:ea typeface="黑体" panose="02010609060101010101" pitchFamily="49" charset="-122"/>
              </a:rPr>
              <a:t>下页</a:t>
            </a:r>
            <a:r>
              <a:rPr lang="zh-CN" altLang="en-US" sz="2000" b="1" dirty="0">
                <a:latin typeface="Times New Roman" panose="02020603050405020304" pitchFamily="18" charset="0"/>
                <a:ea typeface="黑体" panose="02010609060101010101" pitchFamily="49" charset="-122"/>
              </a:rPr>
              <a:t>），按教学进度取得相应的必修课及指定选修课程学分。但转入后大二需补修有机化学实验</a:t>
            </a:r>
            <a:r>
              <a:rPr lang="en-US" altLang="zh-CN" sz="2000" b="1" dirty="0">
                <a:latin typeface="Times New Roman" panose="02020603050405020304" pitchFamily="18" charset="0"/>
                <a:ea typeface="黑体" panose="02010609060101010101" pitchFamily="49" charset="-122"/>
              </a:rPr>
              <a:t>2-1</a:t>
            </a:r>
            <a:r>
              <a:rPr lang="zh-CN" altLang="en-US" sz="2000" b="1" dirty="0">
                <a:latin typeface="Times New Roman" panose="02020603050405020304" pitchFamily="18" charset="0"/>
                <a:ea typeface="黑体" panose="02010609060101010101" pitchFamily="49" charset="-122"/>
              </a:rPr>
              <a:t>、结构化学、化学实验室安全。</a:t>
            </a:r>
            <a:endParaRPr lang="zh-CN" altLang="en-US" sz="2000" b="1" dirty="0">
              <a:latin typeface="Times New Roman" panose="02020603050405020304" pitchFamily="18" charset="0"/>
              <a:ea typeface="黑体" panose="02010609060101010101" pitchFamily="49" charset="-122"/>
            </a:endParaRPr>
          </a:p>
          <a:p>
            <a:pPr>
              <a:lnSpc>
                <a:spcPct val="130000"/>
              </a:lnSpc>
              <a:spcBef>
                <a:spcPts val="600"/>
              </a:spcBef>
              <a:buClr>
                <a:srgbClr val="FF0000"/>
              </a:buClr>
              <a:buFont typeface="Wingdings" panose="05000000000000000000" pitchFamily="2" charset="2"/>
              <a:buChar char="Ø"/>
            </a:pPr>
            <a:r>
              <a:rPr lang="zh-CN" altLang="en-US" sz="2000" b="1" dirty="0">
                <a:latin typeface="Times New Roman" panose="02020603050405020304" pitchFamily="18" charset="0"/>
                <a:ea typeface="黑体" panose="02010609060101010101" pitchFamily="49" charset="-122"/>
              </a:rPr>
              <a:t>大二转入，参照伯苓班培养方案，提前修读相应的专业必修课程，同时修完化学专业正常开设的必修课程和指定选修课程，按教学进度取得相应的通识必修课学分以及与伯苓班学生相同的专业必修课学分。</a:t>
            </a:r>
            <a:endParaRPr lang="zh-CN" altLang="en-US" sz="2000" b="1" dirty="0">
              <a:latin typeface="Times New Roman" panose="02020603050405020304" pitchFamily="18" charset="0"/>
              <a:ea typeface="黑体" panose="02010609060101010101" pitchFamily="49" charset="-122"/>
            </a:endParaRPr>
          </a:p>
          <a:p>
            <a:pPr>
              <a:lnSpc>
                <a:spcPct val="130000"/>
              </a:lnSpc>
              <a:spcBef>
                <a:spcPts val="600"/>
              </a:spcBef>
              <a:buClr>
                <a:srgbClr val="FF0000"/>
              </a:buClr>
              <a:buFont typeface="Wingdings" panose="05000000000000000000" pitchFamily="2" charset="2"/>
              <a:buChar char="Ø"/>
            </a:pPr>
            <a:r>
              <a:rPr lang="en-US" altLang="zh-CN" sz="2000" b="1" dirty="0">
                <a:latin typeface="Times New Roman" panose="02020603050405020304" pitchFamily="18" charset="0"/>
                <a:ea typeface="黑体" panose="02010609060101010101" pitchFamily="49" charset="-122"/>
              </a:rPr>
              <a:t> </a:t>
            </a:r>
            <a:r>
              <a:rPr lang="zh-CN" altLang="en-US" sz="2000" b="1" dirty="0">
                <a:solidFill>
                  <a:srgbClr val="FF0000"/>
                </a:solidFill>
                <a:latin typeface="Times New Roman" panose="02020603050405020304" pitchFamily="18" charset="0"/>
                <a:ea typeface="黑体" panose="02010609060101010101" pitchFamily="49" charset="-122"/>
              </a:rPr>
              <a:t>转入当年，必修课平均学分绩点在原专业排名不低于前</a:t>
            </a:r>
            <a:r>
              <a:rPr lang="en-US" altLang="zh-CN" sz="2000" b="1" dirty="0">
                <a:solidFill>
                  <a:srgbClr val="FF0000"/>
                </a:solidFill>
                <a:latin typeface="Times New Roman" panose="02020603050405020304" pitchFamily="18" charset="0"/>
                <a:ea typeface="黑体" panose="02010609060101010101" pitchFamily="49" charset="-122"/>
              </a:rPr>
              <a:t>30%</a:t>
            </a:r>
            <a:r>
              <a:rPr lang="zh-CN" altLang="en-US" sz="2000" b="1" dirty="0">
                <a:solidFill>
                  <a:srgbClr val="FF0000"/>
                </a:solidFill>
                <a:latin typeface="Times New Roman" panose="02020603050405020304" pitchFamily="18" charset="0"/>
                <a:ea typeface="黑体" panose="02010609060101010101" pitchFamily="49" charset="-122"/>
              </a:rPr>
              <a:t>。</a:t>
            </a:r>
            <a:endParaRPr lang="zh-CN" altLang="en-US" sz="2000" b="1" dirty="0">
              <a:solidFill>
                <a:srgbClr val="FF0000"/>
              </a:solidFill>
              <a:latin typeface="Times New Roman" panose="02020603050405020304" pitchFamily="18" charset="0"/>
              <a:ea typeface="黑体" panose="02010609060101010101" pitchFamily="49" charset="-122"/>
            </a:endParaRPr>
          </a:p>
        </p:txBody>
      </p:sp>
      <p:grpSp>
        <p:nvGrpSpPr>
          <p:cNvPr id="4100" name="组合 6"/>
          <p:cNvGrpSpPr/>
          <p:nvPr/>
        </p:nvGrpSpPr>
        <p:grpSpPr>
          <a:xfrm>
            <a:off x="228600" y="584200"/>
            <a:ext cx="7091363" cy="941388"/>
            <a:chOff x="228600" y="584200"/>
            <a:chExt cx="7090742" cy="941070"/>
          </a:xfrm>
        </p:grpSpPr>
        <p:pic>
          <p:nvPicPr>
            <p:cNvPr id="4103" name="图片 5" descr="59-02"/>
            <p:cNvPicPr>
              <a:picLocks noChangeAspect="1"/>
            </p:cNvPicPr>
            <p:nvPr/>
          </p:nvPicPr>
          <p:blipFill>
            <a:blip r:embed="rId1"/>
            <a:stretch>
              <a:fillRect/>
            </a:stretch>
          </p:blipFill>
          <p:spPr>
            <a:xfrm>
              <a:off x="228600" y="584200"/>
              <a:ext cx="7090742" cy="941070"/>
            </a:xfrm>
            <a:prstGeom prst="rect">
              <a:avLst/>
            </a:prstGeom>
            <a:noFill/>
            <a:ln w="9525">
              <a:noFill/>
            </a:ln>
          </p:spPr>
        </p:pic>
        <p:sp>
          <p:nvSpPr>
            <p:cNvPr id="4104" name="文本框 8"/>
            <p:cNvSpPr txBox="1"/>
            <p:nvPr/>
          </p:nvSpPr>
          <p:spPr>
            <a:xfrm>
              <a:off x="1846734" y="762347"/>
              <a:ext cx="5165090" cy="58477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化学学院课程情况</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pic>
        <p:nvPicPr>
          <p:cNvPr id="4101" name="图片 7"/>
          <p:cNvPicPr>
            <a:picLocks noChangeAspect="1"/>
          </p:cNvPicPr>
          <p:nvPr/>
        </p:nvPicPr>
        <p:blipFill>
          <a:blip r:embed="rId2"/>
          <a:stretch>
            <a:fillRect/>
          </a:stretch>
        </p:blipFill>
        <p:spPr>
          <a:xfrm>
            <a:off x="8775700" y="-1587"/>
            <a:ext cx="3327400" cy="1252537"/>
          </a:xfrm>
          <a:prstGeom prst="rect">
            <a:avLst/>
          </a:prstGeom>
          <a:noFill/>
          <a:ln w="9525">
            <a:noFill/>
          </a:ln>
        </p:spPr>
      </p:pic>
      <p:sp>
        <p:nvSpPr>
          <p:cNvPr id="9" name="标题 1"/>
          <p:cNvSpPr txBox="1"/>
          <p:nvPr/>
        </p:nvSpPr>
        <p:spPr>
          <a:xfrm>
            <a:off x="46038" y="1692275"/>
            <a:ext cx="3786188" cy="431800"/>
          </a:xfrm>
          <a:prstGeom prst="rect">
            <a:avLst/>
          </a:prstGeom>
        </p:spPr>
        <p:txBody>
          <a:bodyPr anchor="ctr"/>
          <a:lstStyle/>
          <a:p>
            <a:pPr marR="0" algn="ctr" defTabSz="914400" fontAlgn="auto">
              <a:spcAft>
                <a:spcPts val="0"/>
              </a:spcAft>
              <a:buClrTx/>
              <a:buSzTx/>
              <a:buFontTx/>
              <a:buNone/>
              <a:defRPr/>
            </a:pPr>
            <a:r>
              <a:rPr kumimoji="0" lang="zh-CN" altLang="en-US" sz="2800" b="1" kern="1200" cap="none" spc="0" normalizeH="0" baseline="0" noProof="0" dirty="0">
                <a:solidFill>
                  <a:srgbClr val="800080"/>
                </a:solidFill>
                <a:latin typeface="黑体" panose="02010609060101010101" pitchFamily="49" charset="-122"/>
                <a:ea typeface="黑体" panose="02010609060101010101" pitchFamily="49" charset="-122"/>
                <a:cs typeface="+mj-cs"/>
                <a:sym typeface="+mn-ea"/>
              </a:rPr>
              <a:t>化学伯苓班转入机制</a:t>
            </a:r>
            <a:endParaRPr kumimoji="0" lang="zh-CN" altLang="en-US" sz="2800" b="1" kern="1200" cap="none" spc="0" normalizeH="0" baseline="0" noProof="0" dirty="0">
              <a:solidFill>
                <a:srgbClr val="84006A"/>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262890" y="1269365"/>
            <a:ext cx="10753725" cy="5591175"/>
          </a:xfrm>
          <a:prstGeom prst="rect">
            <a:avLst/>
          </a:prstGeom>
        </p:spPr>
      </p:pic>
      <p:grpSp>
        <p:nvGrpSpPr>
          <p:cNvPr id="3074" name="组合 6"/>
          <p:cNvGrpSpPr/>
          <p:nvPr/>
        </p:nvGrpSpPr>
        <p:grpSpPr>
          <a:xfrm>
            <a:off x="287020" y="620713"/>
            <a:ext cx="7286625" cy="941387"/>
            <a:chOff x="228600" y="584200"/>
            <a:chExt cx="7287280" cy="941070"/>
          </a:xfrm>
        </p:grpSpPr>
        <p:pic>
          <p:nvPicPr>
            <p:cNvPr id="3080" name="图片 13" descr="59-02"/>
            <p:cNvPicPr>
              <a:picLocks noChangeAspect="1"/>
            </p:cNvPicPr>
            <p:nvPr/>
          </p:nvPicPr>
          <p:blipFill>
            <a:blip r:embed="rId2"/>
            <a:stretch>
              <a:fillRect/>
            </a:stretch>
          </p:blipFill>
          <p:spPr>
            <a:xfrm>
              <a:off x="228600" y="584200"/>
              <a:ext cx="7090742" cy="941070"/>
            </a:xfrm>
            <a:prstGeom prst="rect">
              <a:avLst/>
            </a:prstGeom>
            <a:noFill/>
            <a:ln w="9525">
              <a:noFill/>
            </a:ln>
          </p:spPr>
        </p:pic>
        <p:sp>
          <p:nvSpPr>
            <p:cNvPr id="3081" name="文本框 15"/>
            <p:cNvSpPr txBox="1"/>
            <p:nvPr/>
          </p:nvSpPr>
          <p:spPr>
            <a:xfrm>
              <a:off x="2350790" y="762347"/>
              <a:ext cx="5165090" cy="583565"/>
            </a:xfrm>
            <a:prstGeom prst="rect">
              <a:avLst/>
            </a:prstGeom>
            <a:noFill/>
            <a:ln w="9525">
              <a:noFill/>
            </a:ln>
          </p:spPr>
          <p:txBody>
            <a:bodyPr>
              <a:spAutoFit/>
            </a:bodyPr>
            <a:p>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pic>
        <p:nvPicPr>
          <p:cNvPr id="3075" name="图片 14"/>
          <p:cNvPicPr>
            <a:picLocks noChangeAspect="1"/>
          </p:cNvPicPr>
          <p:nvPr/>
        </p:nvPicPr>
        <p:blipFill>
          <a:blip r:embed="rId3"/>
          <a:stretch>
            <a:fillRect/>
          </a:stretch>
        </p:blipFill>
        <p:spPr>
          <a:xfrm>
            <a:off x="8775700" y="-1587"/>
            <a:ext cx="3327400" cy="1252537"/>
          </a:xfrm>
          <a:prstGeom prst="rect">
            <a:avLst/>
          </a:prstGeom>
          <a:noFill/>
          <a:ln w="9525">
            <a:noFill/>
          </a:ln>
        </p:spPr>
      </p:pic>
      <p:sp>
        <p:nvSpPr>
          <p:cNvPr id="3077" name="文本框 8"/>
          <p:cNvSpPr txBox="1"/>
          <p:nvPr/>
        </p:nvSpPr>
        <p:spPr>
          <a:xfrm>
            <a:off x="285115" y="762000"/>
            <a:ext cx="7188835" cy="583565"/>
          </a:xfrm>
          <a:prstGeom prst="rect">
            <a:avLst/>
          </a:prstGeom>
          <a:noFill/>
          <a:ln w="9525">
            <a:noFill/>
          </a:ln>
        </p:spPr>
        <p:txBody>
          <a:bodyPr wrap="square">
            <a:spAutoFit/>
          </a:bodyPr>
          <a:p>
            <a:r>
              <a:rPr lang="zh-CN" altLang="en-US" sz="3200" b="1" dirty="0">
                <a:solidFill>
                  <a:schemeClr val="bg1"/>
                </a:solidFill>
                <a:latin typeface="微软雅黑" panose="020B0503020204020204" pitchFamily="34" charset="-122"/>
                <a:ea typeface="微软雅黑" panose="020B0503020204020204" pitchFamily="34" charset="-122"/>
              </a:rPr>
              <a:t>大一结束转入化学伯苓班专业课程要求</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1"/>
          <p:cNvSpPr/>
          <p:nvPr/>
        </p:nvSpPr>
        <p:spPr>
          <a:xfrm>
            <a:off x="190183" y="2329181"/>
            <a:ext cx="9696450" cy="4554220"/>
          </a:xfrm>
          <a:prstGeom prst="rect">
            <a:avLst/>
          </a:prstGeom>
          <a:noFill/>
          <a:ln w="9525">
            <a:noFill/>
          </a:ln>
        </p:spPr>
        <p:txBody>
          <a:bodyPr anchor="ctr" anchorCtr="0">
            <a:spAutoFit/>
          </a:bodyPr>
          <a:p>
            <a:pPr indent="304800" eaLnBrk="0" hangingPunct="0">
              <a:lnSpc>
                <a:spcPct val="250000"/>
              </a:lnSpc>
            </a:pPr>
            <a:r>
              <a:rPr lang="zh-CN" altLang="en-US" sz="2000" b="1" dirty="0">
                <a:solidFill>
                  <a:srgbClr val="FF0000"/>
                </a:solidFill>
                <a:latin typeface="Arial" panose="020B0604020202020204" pitchFamily="34" charset="0"/>
              </a:rPr>
              <a:t>温馨提示：</a:t>
            </a:r>
            <a:endParaRPr lang="zh-CN" altLang="en-US" sz="2000" b="1" dirty="0">
              <a:solidFill>
                <a:srgbClr val="FF0000"/>
              </a:solidFill>
              <a:latin typeface="Arial" panose="020B0604020202020204" pitchFamily="34" charset="0"/>
            </a:endParaRPr>
          </a:p>
          <a:p>
            <a:pPr indent="304800" eaLnBrk="0" hangingPunct="0">
              <a:lnSpc>
                <a:spcPct val="250000"/>
              </a:lnSpc>
            </a:pPr>
            <a:r>
              <a:rPr lang="en-US" altLang="zh-CN" sz="1600" dirty="0">
                <a:latin typeface="Times New Roman" panose="02020603050405020304" pitchFamily="18" charset="0"/>
                <a:cs typeface="Calibri" panose="020F0502020204030204" pitchFamily="34" charset="0"/>
              </a:rPr>
              <a:t>1. </a:t>
            </a:r>
            <a:r>
              <a:rPr lang="zh-CN" altLang="en-US" sz="1600" dirty="0">
                <a:latin typeface="Times New Roman" panose="02020603050405020304" pitchFamily="18" charset="0"/>
                <a:cs typeface="Calibri" panose="020F0502020204030204" pitchFamily="34" charset="0"/>
              </a:rPr>
              <a:t>所有课程均需学生在系统内自行选择，课表内已有的课程为学校建议课程安排，不作为学生已经选中课程的依据，学生必须进入系统选课并在正选结束后确认选中的课程。</a:t>
            </a:r>
            <a:endParaRPr lang="zh-CN" altLang="en-US" sz="1600" dirty="0">
              <a:latin typeface="Arial" panose="020B0604020202020204" pitchFamily="34" charset="0"/>
            </a:endParaRPr>
          </a:p>
          <a:p>
            <a:pPr indent="304800" eaLnBrk="0" hangingPunct="0">
              <a:lnSpc>
                <a:spcPct val="250000"/>
              </a:lnSpc>
            </a:pPr>
            <a:r>
              <a:rPr lang="en-US" altLang="zh-CN" sz="1600" dirty="0">
                <a:latin typeface="Times New Roman" panose="02020603050405020304" pitchFamily="18" charset="0"/>
                <a:cs typeface="Calibri" panose="020F0502020204030204" pitchFamily="34" charset="0"/>
              </a:rPr>
              <a:t>2. </a:t>
            </a:r>
            <a:r>
              <a:rPr lang="zh-CN" altLang="en-US" sz="1600" dirty="0">
                <a:latin typeface="Times New Roman" panose="02020603050405020304" pitchFamily="18" charset="0"/>
                <a:cs typeface="Calibri" panose="020F0502020204030204" pitchFamily="34" charset="0"/>
              </a:rPr>
              <a:t>新生选课期间和补退选开放时间内，学生可以随时登录系统进行退、补选课操作。</a:t>
            </a:r>
            <a:endParaRPr lang="en-US" altLang="zh-CN" sz="1600" dirty="0">
              <a:latin typeface="Times New Roman" panose="02020603050405020304" pitchFamily="18" charset="0"/>
              <a:cs typeface="Calibri" panose="020F0502020204030204" pitchFamily="34" charset="0"/>
            </a:endParaRPr>
          </a:p>
          <a:p>
            <a:pPr indent="304800" eaLnBrk="0" hangingPunct="0">
              <a:lnSpc>
                <a:spcPct val="250000"/>
              </a:lnSpc>
            </a:pPr>
            <a:r>
              <a:rPr lang="en-US" altLang="zh-CN" sz="1600" dirty="0">
                <a:latin typeface="Times New Roman" panose="02020603050405020304" pitchFamily="18" charset="0"/>
                <a:cs typeface="Calibri" panose="020F0502020204030204" pitchFamily="34" charset="0"/>
              </a:rPr>
              <a:t>3. </a:t>
            </a:r>
            <a:r>
              <a:rPr lang="zh-CN" altLang="en-US" sz="1600" dirty="0">
                <a:latin typeface="Times New Roman" panose="02020603050405020304" pitchFamily="18" charset="0"/>
                <a:cs typeface="Calibri" panose="020F0502020204030204" pitchFamily="34" charset="0"/>
              </a:rPr>
              <a:t>请认真看清开课单位在八里台校区还是津南校区，避免出现跨两校区选课，影响个人学习的安排。</a:t>
            </a:r>
            <a:endParaRPr lang="zh-CN" altLang="en-US" sz="1600" dirty="0">
              <a:latin typeface="Arial" panose="020B0604020202020204" pitchFamily="34" charset="0"/>
            </a:endParaRPr>
          </a:p>
          <a:p>
            <a:pPr indent="304800" eaLnBrk="0" hangingPunct="0">
              <a:lnSpc>
                <a:spcPct val="250000"/>
              </a:lnSpc>
            </a:pPr>
            <a:r>
              <a:rPr lang="en-US" altLang="zh-CN" sz="1600" dirty="0">
                <a:latin typeface="Times New Roman" panose="02020603050405020304" pitchFamily="18" charset="0"/>
                <a:cs typeface="Calibri" panose="020F0502020204030204" pitchFamily="34" charset="0"/>
              </a:rPr>
              <a:t>4. </a:t>
            </a:r>
            <a:r>
              <a:rPr lang="zh-CN" altLang="en-US" sz="1600" dirty="0">
                <a:latin typeface="Times New Roman" panose="02020603050405020304" pitchFamily="18" charset="0"/>
                <a:cs typeface="Calibri" panose="020F0502020204030204" pitchFamily="34" charset="0"/>
              </a:rPr>
              <a:t>新生上课时间从校历第四周（</a:t>
            </a:r>
            <a:r>
              <a:rPr lang="en-US" altLang="zh-CN" sz="1600" dirty="0">
                <a:latin typeface="Times New Roman" panose="02020603050405020304" pitchFamily="18" charset="0"/>
                <a:cs typeface="Times New Roman" panose="02020603050405020304" pitchFamily="18" charset="0"/>
              </a:rPr>
              <a:t>9</a:t>
            </a:r>
            <a:r>
              <a:rPr lang="zh-CN" altLang="en-US" sz="1600" dirty="0">
                <a:latin typeface="Times New Roman" panose="02020603050405020304" pitchFamily="18" charset="0"/>
                <a:cs typeface="Calibri" panose="020F0502020204030204" pitchFamily="34" charset="0"/>
              </a:rPr>
              <a:t>月</a:t>
            </a:r>
            <a:r>
              <a:rPr lang="en-US" altLang="zh-CN" sz="1600" dirty="0">
                <a:latin typeface="Times New Roman" panose="02020603050405020304" pitchFamily="18" charset="0"/>
                <a:cs typeface="Times New Roman" panose="02020603050405020304" pitchFamily="18" charset="0"/>
              </a:rPr>
              <a:t>29</a:t>
            </a:r>
            <a:r>
              <a:rPr lang="zh-CN" altLang="en-US" sz="1600" dirty="0">
                <a:latin typeface="Times New Roman" panose="02020603050405020304" pitchFamily="18" charset="0"/>
                <a:cs typeface="Calibri" panose="020F0502020204030204" pitchFamily="34" charset="0"/>
              </a:rPr>
              <a:t>日）开始。</a:t>
            </a:r>
            <a:endParaRPr lang="zh-CN" altLang="en-US" sz="1600" dirty="0">
              <a:latin typeface="Times New Roman" panose="02020603050405020304" pitchFamily="18" charset="0"/>
              <a:cs typeface="Calibri" panose="020F0502020204030204" pitchFamily="34" charset="0"/>
            </a:endParaRPr>
          </a:p>
          <a:p>
            <a:pPr indent="304800" eaLnBrk="0" hangingPunct="0">
              <a:lnSpc>
                <a:spcPct val="250000"/>
              </a:lnSpc>
            </a:pPr>
            <a:r>
              <a:rPr lang="en-US" altLang="zh-CN" sz="1600" dirty="0">
                <a:latin typeface="Arial" panose="020B0604020202020204" pitchFamily="34" charset="0"/>
              </a:rPr>
              <a:t>5. </a:t>
            </a:r>
            <a:r>
              <a:rPr lang="zh-CN" altLang="en-US" sz="1600" dirty="0">
                <a:latin typeface="Arial" panose="020B0604020202020204" pitchFamily="34" charset="0"/>
              </a:rPr>
              <a:t>化学学院培养方案中的指定选修课为保研必选课，凡希望获得免试推荐研究生资格的同学必须选修。</a:t>
            </a:r>
            <a:endParaRPr lang="zh-CN" altLang="en-US" sz="1600" dirty="0">
              <a:latin typeface="Arial" panose="020B0604020202020204" pitchFamily="34" charset="0"/>
            </a:endParaRPr>
          </a:p>
        </p:txBody>
      </p:sp>
      <p:grpSp>
        <p:nvGrpSpPr>
          <p:cNvPr id="5123" name="组合 6"/>
          <p:cNvGrpSpPr/>
          <p:nvPr/>
        </p:nvGrpSpPr>
        <p:grpSpPr>
          <a:xfrm>
            <a:off x="228600" y="584200"/>
            <a:ext cx="7091363" cy="941388"/>
            <a:chOff x="228600" y="584200"/>
            <a:chExt cx="7090742" cy="941070"/>
          </a:xfrm>
        </p:grpSpPr>
        <p:pic>
          <p:nvPicPr>
            <p:cNvPr id="5126" name="图片 5" descr="59-02"/>
            <p:cNvPicPr>
              <a:picLocks noChangeAspect="1"/>
            </p:cNvPicPr>
            <p:nvPr/>
          </p:nvPicPr>
          <p:blipFill>
            <a:blip r:embed="rId1"/>
            <a:stretch>
              <a:fillRect/>
            </a:stretch>
          </p:blipFill>
          <p:spPr>
            <a:xfrm>
              <a:off x="228600" y="584200"/>
              <a:ext cx="7090742" cy="941070"/>
            </a:xfrm>
            <a:prstGeom prst="rect">
              <a:avLst/>
            </a:prstGeom>
            <a:noFill/>
            <a:ln w="9525">
              <a:noFill/>
            </a:ln>
          </p:spPr>
        </p:pic>
        <p:sp>
          <p:nvSpPr>
            <p:cNvPr id="5127" name="文本框 8"/>
            <p:cNvSpPr txBox="1"/>
            <p:nvPr/>
          </p:nvSpPr>
          <p:spPr>
            <a:xfrm>
              <a:off x="1846734" y="762347"/>
              <a:ext cx="5165090" cy="58477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化学学院课程情况</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pic>
        <p:nvPicPr>
          <p:cNvPr id="5124" name="图片 7"/>
          <p:cNvPicPr>
            <a:picLocks noChangeAspect="1"/>
          </p:cNvPicPr>
          <p:nvPr/>
        </p:nvPicPr>
        <p:blipFill>
          <a:blip r:embed="rId2"/>
          <a:stretch>
            <a:fillRect/>
          </a:stretch>
        </p:blipFill>
        <p:spPr>
          <a:xfrm>
            <a:off x="8775700" y="-1587"/>
            <a:ext cx="3327400" cy="1252537"/>
          </a:xfrm>
          <a:prstGeom prst="rect">
            <a:avLst/>
          </a:prstGeom>
          <a:noFill/>
          <a:ln w="9525">
            <a:noFill/>
          </a:ln>
        </p:spPr>
      </p:pic>
      <p:sp>
        <p:nvSpPr>
          <p:cNvPr id="9" name="文本框 69"/>
          <p:cNvSpPr txBox="1"/>
          <p:nvPr/>
        </p:nvSpPr>
        <p:spPr>
          <a:xfrm>
            <a:off x="-169862" y="1773238"/>
            <a:ext cx="10128250" cy="506730"/>
          </a:xfrm>
          <a:prstGeom prst="rect">
            <a:avLst/>
          </a:prstGeom>
          <a:noFill/>
        </p:spPr>
        <p:txBody>
          <a:bodyPr>
            <a:spAutoFit/>
          </a:bodyPr>
          <a:lstStyle/>
          <a:p>
            <a:pPr marR="0" indent="457200" defTabSz="914400" fontAlgn="auto">
              <a:lnSpc>
                <a:spcPct val="150000"/>
              </a:lnSpc>
              <a:spcBef>
                <a:spcPts val="0"/>
              </a:spcBef>
              <a:spcAft>
                <a:spcPts val="0"/>
              </a:spcAft>
              <a:buClrTx/>
              <a:buSzTx/>
              <a:buFontTx/>
              <a:buNone/>
              <a:defRPr/>
            </a:pPr>
            <a:r>
              <a:rPr kumimoji="0" lang="zh-CN" altLang="en-US" b="1" kern="1200" cap="none" spc="0" normalizeH="0" baseline="0" noProof="0" dirty="0">
                <a:latin typeface="+mn-lt"/>
                <a:ea typeface="+mn-ea"/>
                <a:cs typeface="+mn-cs"/>
              </a:rPr>
              <a:t>新生研讨课为通识必修课，由学院统一导入选课，请同学们不要退此课</a:t>
            </a:r>
            <a:endParaRPr kumimoji="0" lang="zh-CN" altLang="en-US" b="1" kern="1200" cap="none" spc="0" normalizeH="0" baseline="0" noProof="0" dirty="0">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146" name="组合 6"/>
          <p:cNvGrpSpPr/>
          <p:nvPr/>
        </p:nvGrpSpPr>
        <p:grpSpPr>
          <a:xfrm>
            <a:off x="228600" y="584200"/>
            <a:ext cx="7091363" cy="941388"/>
            <a:chOff x="228600" y="584200"/>
            <a:chExt cx="7090742" cy="941070"/>
          </a:xfrm>
        </p:grpSpPr>
        <p:pic>
          <p:nvPicPr>
            <p:cNvPr id="6149" name="图片 5" descr="59-02"/>
            <p:cNvPicPr>
              <a:picLocks noChangeAspect="1"/>
            </p:cNvPicPr>
            <p:nvPr/>
          </p:nvPicPr>
          <p:blipFill>
            <a:blip r:embed="rId1"/>
            <a:stretch>
              <a:fillRect/>
            </a:stretch>
          </p:blipFill>
          <p:spPr>
            <a:xfrm>
              <a:off x="228600" y="584200"/>
              <a:ext cx="7090742" cy="941070"/>
            </a:xfrm>
            <a:prstGeom prst="rect">
              <a:avLst/>
            </a:prstGeom>
            <a:noFill/>
            <a:ln w="9525">
              <a:noFill/>
            </a:ln>
          </p:spPr>
        </p:pic>
        <p:sp>
          <p:nvSpPr>
            <p:cNvPr id="6150" name="文本框 8"/>
            <p:cNvSpPr txBox="1"/>
            <p:nvPr/>
          </p:nvSpPr>
          <p:spPr>
            <a:xfrm>
              <a:off x="1846734" y="762347"/>
              <a:ext cx="5165090" cy="58477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公共英语必修课选课说明</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pic>
        <p:nvPicPr>
          <p:cNvPr id="6147" name="图片 7"/>
          <p:cNvPicPr>
            <a:picLocks noChangeAspect="1"/>
          </p:cNvPicPr>
          <p:nvPr/>
        </p:nvPicPr>
        <p:blipFill>
          <a:blip r:embed="rId2"/>
          <a:stretch>
            <a:fillRect/>
          </a:stretch>
        </p:blipFill>
        <p:spPr>
          <a:xfrm>
            <a:off x="8775700" y="-1587"/>
            <a:ext cx="3327400" cy="1252537"/>
          </a:xfrm>
          <a:prstGeom prst="rect">
            <a:avLst/>
          </a:prstGeom>
          <a:noFill/>
          <a:ln w="9525">
            <a:noFill/>
          </a:ln>
        </p:spPr>
      </p:pic>
      <p:pic>
        <p:nvPicPr>
          <p:cNvPr id="2" name="图片 1"/>
          <p:cNvPicPr>
            <a:picLocks noChangeAspect="1"/>
          </p:cNvPicPr>
          <p:nvPr/>
        </p:nvPicPr>
        <p:blipFill>
          <a:blip r:embed="rId3"/>
          <a:stretch>
            <a:fillRect/>
          </a:stretch>
        </p:blipFill>
        <p:spPr>
          <a:xfrm>
            <a:off x="1270000" y="1700530"/>
            <a:ext cx="5260975" cy="439674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170" name="组合 6"/>
          <p:cNvGrpSpPr/>
          <p:nvPr/>
        </p:nvGrpSpPr>
        <p:grpSpPr>
          <a:xfrm>
            <a:off x="228600" y="584200"/>
            <a:ext cx="7091363" cy="941388"/>
            <a:chOff x="228600" y="584200"/>
            <a:chExt cx="7090742" cy="941070"/>
          </a:xfrm>
        </p:grpSpPr>
        <p:pic>
          <p:nvPicPr>
            <p:cNvPr id="7173" name="图片 5" descr="59-02"/>
            <p:cNvPicPr>
              <a:picLocks noChangeAspect="1"/>
            </p:cNvPicPr>
            <p:nvPr/>
          </p:nvPicPr>
          <p:blipFill>
            <a:blip r:embed="rId1"/>
            <a:stretch>
              <a:fillRect/>
            </a:stretch>
          </p:blipFill>
          <p:spPr>
            <a:xfrm>
              <a:off x="228600" y="584200"/>
              <a:ext cx="7090742" cy="941070"/>
            </a:xfrm>
            <a:prstGeom prst="rect">
              <a:avLst/>
            </a:prstGeom>
            <a:noFill/>
            <a:ln w="9525">
              <a:noFill/>
            </a:ln>
          </p:spPr>
        </p:pic>
        <p:sp>
          <p:nvSpPr>
            <p:cNvPr id="7174" name="文本框 8"/>
            <p:cNvSpPr txBox="1"/>
            <p:nvPr/>
          </p:nvSpPr>
          <p:spPr>
            <a:xfrm>
              <a:off x="1846734" y="762347"/>
              <a:ext cx="5165090" cy="58477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公共英语必修课选课说明</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pic>
        <p:nvPicPr>
          <p:cNvPr id="7171" name="图片 7"/>
          <p:cNvPicPr>
            <a:picLocks noChangeAspect="1"/>
          </p:cNvPicPr>
          <p:nvPr/>
        </p:nvPicPr>
        <p:blipFill>
          <a:blip r:embed="rId2"/>
          <a:stretch>
            <a:fillRect/>
          </a:stretch>
        </p:blipFill>
        <p:spPr>
          <a:xfrm>
            <a:off x="8775700" y="-1587"/>
            <a:ext cx="3327400" cy="1252537"/>
          </a:xfrm>
          <a:prstGeom prst="rect">
            <a:avLst/>
          </a:prstGeom>
          <a:noFill/>
          <a:ln w="9525">
            <a:noFill/>
          </a:ln>
        </p:spPr>
      </p:pic>
      <p:grpSp>
        <p:nvGrpSpPr>
          <p:cNvPr id="4" name="组合 3"/>
          <p:cNvGrpSpPr/>
          <p:nvPr/>
        </p:nvGrpSpPr>
        <p:grpSpPr>
          <a:xfrm>
            <a:off x="1602105" y="1916430"/>
            <a:ext cx="4819015" cy="3624580"/>
            <a:chOff x="2637" y="2565"/>
            <a:chExt cx="7589" cy="5708"/>
          </a:xfrm>
        </p:grpSpPr>
        <p:pic>
          <p:nvPicPr>
            <p:cNvPr id="2" name="图片 1"/>
            <p:cNvPicPr>
              <a:picLocks noChangeAspect="1"/>
            </p:cNvPicPr>
            <p:nvPr/>
          </p:nvPicPr>
          <p:blipFill>
            <a:blip r:embed="rId3"/>
            <a:stretch>
              <a:fillRect/>
            </a:stretch>
          </p:blipFill>
          <p:spPr>
            <a:xfrm>
              <a:off x="2682" y="2565"/>
              <a:ext cx="7545" cy="3900"/>
            </a:xfrm>
            <a:prstGeom prst="rect">
              <a:avLst/>
            </a:prstGeom>
          </p:spPr>
        </p:pic>
        <p:pic>
          <p:nvPicPr>
            <p:cNvPr id="3" name="图片 2"/>
            <p:cNvPicPr>
              <a:picLocks noChangeAspect="1"/>
            </p:cNvPicPr>
            <p:nvPr/>
          </p:nvPicPr>
          <p:blipFill>
            <a:blip r:embed="rId4"/>
            <a:srcRect b="72983"/>
            <a:stretch>
              <a:fillRect/>
            </a:stretch>
          </p:blipFill>
          <p:spPr>
            <a:xfrm>
              <a:off x="2637" y="6345"/>
              <a:ext cx="7575" cy="1929"/>
            </a:xfrm>
            <a:prstGeom prst="rect">
              <a:avLst/>
            </a:prstGeom>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170" name="组合 6"/>
          <p:cNvGrpSpPr/>
          <p:nvPr/>
        </p:nvGrpSpPr>
        <p:grpSpPr>
          <a:xfrm>
            <a:off x="228600" y="584200"/>
            <a:ext cx="7091363" cy="941388"/>
            <a:chOff x="228600" y="584200"/>
            <a:chExt cx="7090742" cy="941070"/>
          </a:xfrm>
        </p:grpSpPr>
        <p:pic>
          <p:nvPicPr>
            <p:cNvPr id="7173" name="图片 5" descr="59-02"/>
            <p:cNvPicPr>
              <a:picLocks noChangeAspect="1"/>
            </p:cNvPicPr>
            <p:nvPr/>
          </p:nvPicPr>
          <p:blipFill>
            <a:blip r:embed="rId1"/>
            <a:stretch>
              <a:fillRect/>
            </a:stretch>
          </p:blipFill>
          <p:spPr>
            <a:xfrm>
              <a:off x="228600" y="584200"/>
              <a:ext cx="7090742" cy="941070"/>
            </a:xfrm>
            <a:prstGeom prst="rect">
              <a:avLst/>
            </a:prstGeom>
            <a:noFill/>
            <a:ln w="9525">
              <a:noFill/>
            </a:ln>
          </p:spPr>
        </p:pic>
        <p:sp>
          <p:nvSpPr>
            <p:cNvPr id="7174" name="文本框 8"/>
            <p:cNvSpPr txBox="1"/>
            <p:nvPr/>
          </p:nvSpPr>
          <p:spPr>
            <a:xfrm>
              <a:off x="1846734" y="762347"/>
              <a:ext cx="5165090" cy="58477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公共英语必修课选课说明</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pic>
        <p:nvPicPr>
          <p:cNvPr id="7171" name="图片 7"/>
          <p:cNvPicPr>
            <a:picLocks noChangeAspect="1"/>
          </p:cNvPicPr>
          <p:nvPr/>
        </p:nvPicPr>
        <p:blipFill>
          <a:blip r:embed="rId2"/>
          <a:stretch>
            <a:fillRect/>
          </a:stretch>
        </p:blipFill>
        <p:spPr>
          <a:xfrm>
            <a:off x="8775700" y="-1587"/>
            <a:ext cx="3327400" cy="1252537"/>
          </a:xfrm>
          <a:prstGeom prst="rect">
            <a:avLst/>
          </a:prstGeom>
          <a:noFill/>
          <a:ln w="9525">
            <a:noFill/>
          </a:ln>
        </p:spPr>
      </p:pic>
      <p:pic>
        <p:nvPicPr>
          <p:cNvPr id="5" name="图片 4"/>
          <p:cNvPicPr>
            <a:picLocks noChangeAspect="1"/>
          </p:cNvPicPr>
          <p:nvPr/>
        </p:nvPicPr>
        <p:blipFill>
          <a:blip r:embed="rId3"/>
          <a:stretch>
            <a:fillRect/>
          </a:stretch>
        </p:blipFill>
        <p:spPr>
          <a:xfrm>
            <a:off x="1918970" y="2204720"/>
            <a:ext cx="4714875" cy="33432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194" name="组合 6"/>
          <p:cNvGrpSpPr/>
          <p:nvPr/>
        </p:nvGrpSpPr>
        <p:grpSpPr>
          <a:xfrm>
            <a:off x="228600" y="584200"/>
            <a:ext cx="7091363" cy="941388"/>
            <a:chOff x="228600" y="584200"/>
            <a:chExt cx="7090742" cy="941070"/>
          </a:xfrm>
        </p:grpSpPr>
        <p:pic>
          <p:nvPicPr>
            <p:cNvPr id="8197" name="图片 5" descr="59-02"/>
            <p:cNvPicPr>
              <a:picLocks noChangeAspect="1"/>
            </p:cNvPicPr>
            <p:nvPr/>
          </p:nvPicPr>
          <p:blipFill>
            <a:blip r:embed="rId1"/>
            <a:stretch>
              <a:fillRect/>
            </a:stretch>
          </p:blipFill>
          <p:spPr>
            <a:xfrm>
              <a:off x="228600" y="584200"/>
              <a:ext cx="7090742" cy="941070"/>
            </a:xfrm>
            <a:prstGeom prst="rect">
              <a:avLst/>
            </a:prstGeom>
            <a:noFill/>
            <a:ln w="9525">
              <a:noFill/>
            </a:ln>
          </p:spPr>
        </p:pic>
        <p:sp>
          <p:nvSpPr>
            <p:cNvPr id="8198" name="文本框 8"/>
            <p:cNvSpPr txBox="1"/>
            <p:nvPr/>
          </p:nvSpPr>
          <p:spPr>
            <a:xfrm>
              <a:off x="1846734" y="762347"/>
              <a:ext cx="5165090" cy="584775"/>
            </a:xfrm>
            <a:prstGeom prst="rect">
              <a:avLst/>
            </a:prstGeom>
            <a:noFill/>
            <a:ln w="9525">
              <a:noFill/>
            </a:ln>
          </p:spPr>
          <p:txBody>
            <a:bodyPr>
              <a:spAutoFit/>
            </a:bodyPr>
            <a:p>
              <a:r>
                <a:rPr lang="zh-CN" altLang="en-US" sz="3200" b="1" dirty="0">
                  <a:solidFill>
                    <a:schemeClr val="bg1"/>
                  </a:solidFill>
                  <a:latin typeface="微软雅黑" panose="020B0503020204020204" pitchFamily="34" charset="-122"/>
                  <a:ea typeface="微软雅黑" panose="020B0503020204020204" pitchFamily="34" charset="-122"/>
                </a:rPr>
                <a:t>体育专项课选课说明</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pic>
        <p:nvPicPr>
          <p:cNvPr id="8196" name="图片 7"/>
          <p:cNvPicPr>
            <a:picLocks noChangeAspect="1"/>
          </p:cNvPicPr>
          <p:nvPr/>
        </p:nvPicPr>
        <p:blipFill>
          <a:blip r:embed="rId2"/>
          <a:stretch>
            <a:fillRect/>
          </a:stretch>
        </p:blipFill>
        <p:spPr>
          <a:xfrm>
            <a:off x="8775700" y="-1587"/>
            <a:ext cx="3327400" cy="1252537"/>
          </a:xfrm>
          <a:prstGeom prst="rect">
            <a:avLst/>
          </a:prstGeom>
          <a:noFill/>
          <a:ln w="9525">
            <a:noFill/>
          </a:ln>
        </p:spPr>
      </p:pic>
      <p:pic>
        <p:nvPicPr>
          <p:cNvPr id="2" name="图片 1"/>
          <p:cNvPicPr>
            <a:picLocks noChangeAspect="1"/>
          </p:cNvPicPr>
          <p:nvPr/>
        </p:nvPicPr>
        <p:blipFill>
          <a:blip r:embed="rId3"/>
          <a:srcRect b="24581"/>
          <a:stretch>
            <a:fillRect/>
          </a:stretch>
        </p:blipFill>
        <p:spPr>
          <a:xfrm>
            <a:off x="2116455" y="1700530"/>
            <a:ext cx="4895850" cy="4777105"/>
          </a:xfrm>
          <a:prstGeom prst="rect">
            <a:avLst/>
          </a:prstGeom>
        </p:spPr>
      </p:pic>
    </p:spTree>
  </p:cSld>
  <p:clrMapOvr>
    <a:masterClrMapping/>
  </p:clrMapOvr>
</p:sld>
</file>

<file path=ppt/tags/tag1.xml><?xml version="1.0" encoding="utf-8"?>
<p:tagLst xmlns:p="http://schemas.openxmlformats.org/presentationml/2006/main">
  <p:tag name="KSO_WM_TEMPLATE_CATEGORY" val="custom"/>
  <p:tag name="KSO_WM_TEMPLATE_INDEX" val="20184575"/>
</p:tagLst>
</file>

<file path=ppt/tags/tag2.xml><?xml version="1.0" encoding="utf-8"?>
<p:tagLst xmlns:p="http://schemas.openxmlformats.org/presentationml/2006/main">
  <p:tag name="COMMONDATA" val="eyJoZGlkIjoiY2FkZDJiMjhiNWViZTYzZWE1MzNiMmI0MzE3MWExZDQ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846</Words>
  <Application>WPS 演示</Application>
  <PresentationFormat/>
  <Paragraphs>61</Paragraphs>
  <Slides>15</Slides>
  <Notes>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15</vt:i4>
      </vt:variant>
    </vt:vector>
  </HeadingPairs>
  <TitlesOfParts>
    <vt:vector size="29" baseType="lpstr">
      <vt:lpstr>Arial</vt:lpstr>
      <vt:lpstr>宋体</vt:lpstr>
      <vt:lpstr>Wingdings</vt:lpstr>
      <vt:lpstr>Calibri</vt:lpstr>
      <vt:lpstr>微软雅黑</vt:lpstr>
      <vt:lpstr>等线</vt:lpstr>
      <vt:lpstr>仿宋</vt:lpstr>
      <vt:lpstr>Monotype Sorts</vt:lpstr>
      <vt:lpstr>Wingdings</vt:lpstr>
      <vt:lpstr>Times New Roman</vt:lpstr>
      <vt:lpstr>黑体</vt:lpstr>
      <vt:lpstr>方正兰亭黑_GBK</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145</dc:title>
  <dc:creator>深度联盟http://www.deepbbs.org</dc:creator>
  <cp:lastModifiedBy>A ཏི།ཾཊྀཏི།ཾཊྀ</cp:lastModifiedBy>
  <cp:revision>456</cp:revision>
  <dcterms:created xsi:type="dcterms:W3CDTF">2016-06-30T09:08:00Z</dcterms:created>
  <dcterms:modified xsi:type="dcterms:W3CDTF">2025-09-16T03:31:08Z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13671CA9D69D4CC09C588294B93AF991_13</vt:lpwstr>
  </property>
</Properties>
</file>